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648" r:id="rId1"/>
  </p:sldMasterIdLst>
  <p:notesMasterIdLst>
    <p:notesMasterId r:id="rId56"/>
  </p:notesMasterIdLst>
  <p:handoutMasterIdLst>
    <p:handoutMasterId r:id="rId57"/>
  </p:handoutMasterIdLst>
  <p:sldIdLst>
    <p:sldId id="257" r:id="rId2"/>
    <p:sldId id="305" r:id="rId3"/>
    <p:sldId id="318" r:id="rId4"/>
    <p:sldId id="359" r:id="rId5"/>
    <p:sldId id="361" r:id="rId6"/>
    <p:sldId id="464" r:id="rId7"/>
    <p:sldId id="416" r:id="rId8"/>
    <p:sldId id="362" r:id="rId9"/>
    <p:sldId id="311" r:id="rId10"/>
    <p:sldId id="463" r:id="rId11"/>
    <p:sldId id="466" r:id="rId12"/>
    <p:sldId id="465" r:id="rId13"/>
    <p:sldId id="418" r:id="rId14"/>
    <p:sldId id="468" r:id="rId15"/>
    <p:sldId id="474" r:id="rId16"/>
    <p:sldId id="472" r:id="rId17"/>
    <p:sldId id="473" r:id="rId18"/>
    <p:sldId id="467" r:id="rId19"/>
    <p:sldId id="363" r:id="rId20"/>
    <p:sldId id="316" r:id="rId21"/>
    <p:sldId id="296" r:id="rId22"/>
    <p:sldId id="480" r:id="rId23"/>
    <p:sldId id="475" r:id="rId24"/>
    <p:sldId id="481" r:id="rId25"/>
    <p:sldId id="317" r:id="rId26"/>
    <p:sldId id="476" r:id="rId27"/>
    <p:sldId id="482" r:id="rId28"/>
    <p:sldId id="421" r:id="rId29"/>
    <p:sldId id="478" r:id="rId30"/>
    <p:sldId id="306" r:id="rId31"/>
    <p:sldId id="284" r:id="rId32"/>
    <p:sldId id="304" r:id="rId33"/>
    <p:sldId id="303" r:id="rId34"/>
    <p:sldId id="285" r:id="rId35"/>
    <p:sldId id="323" r:id="rId36"/>
    <p:sldId id="691" r:id="rId37"/>
    <p:sldId id="692" r:id="rId38"/>
    <p:sldId id="713" r:id="rId39"/>
    <p:sldId id="694" r:id="rId40"/>
    <p:sldId id="695" r:id="rId41"/>
    <p:sldId id="696" r:id="rId42"/>
    <p:sldId id="697" r:id="rId43"/>
    <p:sldId id="712" r:id="rId44"/>
    <p:sldId id="297" r:id="rId45"/>
    <p:sldId id="312" r:id="rId46"/>
    <p:sldId id="479" r:id="rId47"/>
    <p:sldId id="313" r:id="rId48"/>
    <p:sldId id="298" r:id="rId49"/>
    <p:sldId id="314" r:id="rId50"/>
    <p:sldId id="315" r:id="rId51"/>
    <p:sldId id="301" r:id="rId52"/>
    <p:sldId id="309" r:id="rId53"/>
    <p:sldId id="281" r:id="rId54"/>
    <p:sldId id="294" r:id="rId55"/>
  </p:sldIdLst>
  <p:sldSz cx="12192000" cy="6858000"/>
  <p:notesSz cx="6794500" cy="9918700"/>
  <p:embeddedFontLst>
    <p:embeddedFont>
      <p:font typeface="Brush Script MT" panose="03060802040406070304" pitchFamily="66" charset="0"/>
      <p:italic r:id="rId58"/>
    </p:embeddedFont>
    <p:embeddedFont>
      <p:font typeface="Calibri" panose="020F0502020204030204" pitchFamily="34" charset="0"/>
      <p:regular r:id="rId59"/>
      <p:bold r:id="rId60"/>
      <p:italic r:id="rId61"/>
      <p:boldItalic r:id="rId62"/>
    </p:embeddedFont>
    <p:embeddedFont>
      <p:font typeface="Franklin Gothic Book" panose="020B0503020102020204" pitchFamily="34" charset="0"/>
      <p:regular r:id="rId63"/>
      <p:italic r:id="rId64"/>
    </p:embeddedFont>
    <p:embeddedFont>
      <p:font typeface="Georgia" panose="02040502050405020303" pitchFamily="18" charset="0"/>
      <p:regular r:id="rId65"/>
      <p:bold r:id="rId66"/>
      <p:italic r:id="rId67"/>
      <p:boldItalic r:id="rId68"/>
    </p:embeddedFont>
    <p:embeddedFont>
      <p:font typeface="华文琥珀" panose="02010800040101010101" pitchFamily="2" charset="-122"/>
      <p:regular r:id="rId69"/>
    </p:embeddedFont>
    <p:embeddedFont>
      <p:font typeface="微软雅黑" panose="020B0503020204020204" pitchFamily="34" charset="-122"/>
      <p:regular r:id="rId70"/>
      <p:bold r:id="rId71"/>
    </p:embeddedFont>
    <p:embeddedFont>
      <p:font typeface="微软雅黑 Light" panose="020B0502040204020203" pitchFamily="34" charset="-122"/>
      <p:regular r:id="rId7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4"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m zhang" initials="xz" lastIdx="14" clrIdx="0">
    <p:extLst>
      <p:ext uri="{19B8F6BF-5375-455C-9EA6-DF929625EA0E}">
        <p15:presenceInfo xmlns:p15="http://schemas.microsoft.com/office/powerpoint/2012/main" userId="f91e0b3a1c3235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1F24"/>
    <a:srgbClr val="F3FFF3"/>
    <a:srgbClr val="E7FFE7"/>
    <a:srgbClr val="CCFFCC"/>
    <a:srgbClr val="CCECFF"/>
    <a:srgbClr val="FFFFCC"/>
    <a:srgbClr val="D9D9FF"/>
    <a:srgbClr val="DFFFBF"/>
    <a:srgbClr val="4ABEED"/>
    <a:srgbClr val="FCF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8642" autoAdjust="0"/>
  </p:normalViewPr>
  <p:slideViewPr>
    <p:cSldViewPr snapToGrid="0">
      <p:cViewPr varScale="1">
        <p:scale>
          <a:sx n="90" d="100"/>
          <a:sy n="90" d="100"/>
        </p:scale>
        <p:origin x="1392" y="78"/>
      </p:cViewPr>
      <p:guideLst>
        <p:guide orient="horz" pos="2160"/>
        <p:guide pos="3840"/>
      </p:guideLst>
    </p:cSldViewPr>
  </p:slideViewPr>
  <p:notesTextViewPr>
    <p:cViewPr>
      <p:scale>
        <a:sx n="3" d="2"/>
        <a:sy n="3" d="2"/>
      </p:scale>
      <p:origin x="0" y="0"/>
    </p:cViewPr>
  </p:notesTextViewPr>
  <p:notesViewPr>
    <p:cSldViewPr snapToGrid="0">
      <p:cViewPr varScale="1">
        <p:scale>
          <a:sx n="54" d="100"/>
          <a:sy n="54" d="100"/>
        </p:scale>
        <p:origin x="-2928" y="-84"/>
      </p:cViewPr>
      <p:guideLst>
        <p:guide orient="horz" pos="3124"/>
        <p:guide pos="214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4283" cy="495935"/>
          </a:xfrm>
          <a:prstGeom prst="rect">
            <a:avLst/>
          </a:prstGeom>
        </p:spPr>
        <p:txBody>
          <a:bodyPr vert="horz" lIns="95492" tIns="47746" rIns="95492" bIns="47746" rtlCol="0"/>
          <a:lstStyle>
            <a:lvl1pPr algn="l">
              <a:defRPr sz="1300"/>
            </a:lvl1pPr>
          </a:lstStyle>
          <a:p>
            <a:endParaRPr lang="zh-CN" altLang="en-US"/>
          </a:p>
        </p:txBody>
      </p:sp>
      <p:sp>
        <p:nvSpPr>
          <p:cNvPr id="3" name="日期占位符 2"/>
          <p:cNvSpPr>
            <a:spLocks noGrp="1"/>
          </p:cNvSpPr>
          <p:nvPr>
            <p:ph type="dt" sz="quarter" idx="1"/>
          </p:nvPr>
        </p:nvSpPr>
        <p:spPr>
          <a:xfrm>
            <a:off x="3848645" y="1"/>
            <a:ext cx="2944283" cy="495935"/>
          </a:xfrm>
          <a:prstGeom prst="rect">
            <a:avLst/>
          </a:prstGeom>
        </p:spPr>
        <p:txBody>
          <a:bodyPr vert="horz" lIns="95492" tIns="47746" rIns="95492" bIns="47746" rtlCol="0"/>
          <a:lstStyle>
            <a:lvl1pPr algn="r">
              <a:defRPr sz="1300"/>
            </a:lvl1pPr>
          </a:lstStyle>
          <a:p>
            <a:fld id="{EABEC9A9-8197-4257-ADF2-59768B043AAC}" type="datetimeFigureOut">
              <a:rPr lang="zh-CN" altLang="en-US" smtClean="0"/>
              <a:t>2022/3/29</a:t>
            </a:fld>
            <a:endParaRPr lang="zh-CN" altLang="en-US"/>
          </a:p>
        </p:txBody>
      </p:sp>
      <p:sp>
        <p:nvSpPr>
          <p:cNvPr id="4" name="页脚占位符 3"/>
          <p:cNvSpPr>
            <a:spLocks noGrp="1"/>
          </p:cNvSpPr>
          <p:nvPr>
            <p:ph type="ftr" sz="quarter" idx="2"/>
          </p:nvPr>
        </p:nvSpPr>
        <p:spPr>
          <a:xfrm>
            <a:off x="0" y="9421044"/>
            <a:ext cx="2944283" cy="495935"/>
          </a:xfrm>
          <a:prstGeom prst="rect">
            <a:avLst/>
          </a:prstGeom>
        </p:spPr>
        <p:txBody>
          <a:bodyPr vert="horz" lIns="95492" tIns="47746" rIns="95492" bIns="47746"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48645" y="9421044"/>
            <a:ext cx="2944283" cy="495935"/>
          </a:xfrm>
          <a:prstGeom prst="rect">
            <a:avLst/>
          </a:prstGeom>
        </p:spPr>
        <p:txBody>
          <a:bodyPr vert="horz" lIns="95492" tIns="47746" rIns="95492" bIns="47746" rtlCol="0" anchor="b"/>
          <a:lstStyle>
            <a:lvl1pPr algn="r">
              <a:defRPr sz="1300"/>
            </a:lvl1pPr>
          </a:lstStyle>
          <a:p>
            <a:fld id="{93D655E0-DE0B-47B4-9B41-34C4A90D47A8}" type="slidenum">
              <a:rPr lang="zh-CN" altLang="en-US" smtClean="0"/>
              <a:t>‹#›</a:t>
            </a:fld>
            <a:endParaRPr lang="zh-CN" altLang="en-US"/>
          </a:p>
        </p:txBody>
      </p:sp>
    </p:spTree>
    <p:extLst>
      <p:ext uri="{BB962C8B-B14F-4D97-AF65-F5344CB8AC3E}">
        <p14:creationId xmlns:p14="http://schemas.microsoft.com/office/powerpoint/2010/main" val="3553271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lvl1pPr>
          </a:lstStyle>
          <a:p>
            <a:fld id="{72FA6C4C-04D2-417C-B23F-E55227F108E0}" type="datetimeFigureOut">
              <a:rPr lang="zh-CN" altLang="en-US" smtClean="0"/>
              <a:t>2022/3/29</a:t>
            </a:fld>
            <a:endParaRPr lang="zh-CN" altLang="en-US"/>
          </a:p>
        </p:txBody>
      </p:sp>
      <p:sp>
        <p:nvSpPr>
          <p:cNvPr id="4" name="幻灯片图像占位符 3"/>
          <p:cNvSpPr>
            <a:spLocks noGrp="1" noRot="1" noChangeAspect="1"/>
          </p:cNvSpPr>
          <p:nvPr>
            <p:ph type="sldImg" idx="2"/>
          </p:nvPr>
        </p:nvSpPr>
        <p:spPr>
          <a:xfrm>
            <a:off x="422275" y="1239838"/>
            <a:ext cx="5949950" cy="33480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73613"/>
            <a:ext cx="5435600" cy="39052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1813"/>
            <a:ext cx="2944813" cy="4968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100" y="9421813"/>
            <a:ext cx="2944813" cy="496887"/>
          </a:xfrm>
          <a:prstGeom prst="rect">
            <a:avLst/>
          </a:prstGeom>
        </p:spPr>
        <p:txBody>
          <a:bodyPr vert="horz" lIns="91440" tIns="45720" rIns="91440" bIns="45720" rtlCol="0" anchor="b"/>
          <a:lstStyle>
            <a:lvl1pPr algn="r">
              <a:defRPr sz="1200"/>
            </a:lvl1pPr>
          </a:lstStyle>
          <a:p>
            <a:fld id="{65ACE964-20FD-4E02-AD78-D23A92B56B1B}" type="slidenum">
              <a:rPr lang="zh-CN" altLang="en-US" smtClean="0"/>
              <a:t>‹#›</a:t>
            </a:fld>
            <a:endParaRPr lang="zh-CN" altLang="en-US"/>
          </a:p>
        </p:txBody>
      </p:sp>
    </p:spTree>
    <p:extLst>
      <p:ext uri="{BB962C8B-B14F-4D97-AF65-F5344CB8AC3E}">
        <p14:creationId xmlns:p14="http://schemas.microsoft.com/office/powerpoint/2010/main" val="3678336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John Napier</a:t>
            </a:r>
            <a:r>
              <a:rPr lang="zh-CN" altLang="en-US" dirty="0"/>
              <a:t>，苏格兰人，</a:t>
            </a:r>
            <a:r>
              <a:rPr lang="en-US" altLang="zh-CN" dirty="0"/>
              <a:t>17</a:t>
            </a:r>
            <a:r>
              <a:rPr lang="zh-CN" altLang="en-US" dirty="0"/>
              <a:t>世纪初发明了</a:t>
            </a:r>
            <a:r>
              <a:rPr lang="en-US" altLang="zh-CN" dirty="0"/>
              <a:t>Napier’s Rods</a:t>
            </a:r>
            <a:endParaRPr lang="zh-CN" altLang="en-US" dirty="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F0F7487-7DED-4C36-B8A5-F9D3729E195A}" type="slidenum">
              <a:rPr lang="zh-CN" altLang="en-US"/>
              <a:pPr eaLnBrk="1" hangingPunct="1"/>
              <a:t>4</a:t>
            </a:fld>
            <a:endParaRPr lang="zh-CN" altLang="en-US"/>
          </a:p>
        </p:txBody>
      </p:sp>
    </p:spTree>
    <p:extLst>
      <p:ext uri="{BB962C8B-B14F-4D97-AF65-F5344CB8AC3E}">
        <p14:creationId xmlns:p14="http://schemas.microsoft.com/office/powerpoint/2010/main" val="3104863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32</a:t>
            </a:fld>
            <a:endParaRPr lang="zh-CN" altLang="en-US"/>
          </a:p>
        </p:txBody>
      </p:sp>
    </p:spTree>
    <p:extLst>
      <p:ext uri="{BB962C8B-B14F-4D97-AF65-F5344CB8AC3E}">
        <p14:creationId xmlns:p14="http://schemas.microsoft.com/office/powerpoint/2010/main" val="1223144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34</a:t>
            </a:fld>
            <a:endParaRPr lang="zh-CN" altLang="en-US"/>
          </a:p>
        </p:txBody>
      </p:sp>
    </p:spTree>
    <p:extLst>
      <p:ext uri="{BB962C8B-B14F-4D97-AF65-F5344CB8AC3E}">
        <p14:creationId xmlns:p14="http://schemas.microsoft.com/office/powerpoint/2010/main" val="751455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36</a:t>
            </a:fld>
            <a:endParaRPr lang="zh-CN" altLang="en-US"/>
          </a:p>
        </p:txBody>
      </p:sp>
    </p:spTree>
    <p:extLst>
      <p:ext uri="{BB962C8B-B14F-4D97-AF65-F5344CB8AC3E}">
        <p14:creationId xmlns:p14="http://schemas.microsoft.com/office/powerpoint/2010/main" val="3243509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37</a:t>
            </a:fld>
            <a:endParaRPr lang="zh-CN" altLang="en-US"/>
          </a:p>
        </p:txBody>
      </p:sp>
    </p:spTree>
    <p:extLst>
      <p:ext uri="{BB962C8B-B14F-4D97-AF65-F5344CB8AC3E}">
        <p14:creationId xmlns:p14="http://schemas.microsoft.com/office/powerpoint/2010/main" val="1825128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38</a:t>
            </a:fld>
            <a:endParaRPr lang="zh-CN" altLang="en-US"/>
          </a:p>
        </p:txBody>
      </p:sp>
    </p:spTree>
    <p:extLst>
      <p:ext uri="{BB962C8B-B14F-4D97-AF65-F5344CB8AC3E}">
        <p14:creationId xmlns:p14="http://schemas.microsoft.com/office/powerpoint/2010/main" val="1893363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39</a:t>
            </a:fld>
            <a:endParaRPr lang="zh-CN" altLang="en-US"/>
          </a:p>
        </p:txBody>
      </p:sp>
    </p:spTree>
    <p:extLst>
      <p:ext uri="{BB962C8B-B14F-4D97-AF65-F5344CB8AC3E}">
        <p14:creationId xmlns:p14="http://schemas.microsoft.com/office/powerpoint/2010/main" val="405436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sz="800" dirty="0"/>
              <a:t>次态逻辑电路表达式第</a:t>
            </a:r>
            <a:r>
              <a:rPr lang="en-US" altLang="zh-CN" sz="800" dirty="0"/>
              <a:t>3</a:t>
            </a:r>
            <a:r>
              <a:rPr lang="zh-CN" altLang="en-US" sz="800" dirty="0"/>
              <a:t>式</a:t>
            </a:r>
            <a:r>
              <a:rPr lang="en-US" altLang="zh-CN" sz="800" dirty="0"/>
              <a:t>Q</a:t>
            </a:r>
            <a:r>
              <a:rPr lang="en-US" altLang="zh-CN" sz="800" baseline="-25000" dirty="0"/>
              <a:t>0next</a:t>
            </a:r>
            <a:r>
              <a:rPr lang="zh-CN" altLang="en-US" sz="800" dirty="0"/>
              <a:t>第</a:t>
            </a:r>
            <a:r>
              <a:rPr lang="en-US" altLang="zh-CN" sz="800" dirty="0"/>
              <a:t>2</a:t>
            </a:r>
            <a:r>
              <a:rPr lang="zh-CN" altLang="en-US" sz="800" dirty="0"/>
              <a:t>项，对于</a:t>
            </a:r>
            <a:r>
              <a:rPr lang="en-US" altLang="zh-CN" sz="800" dirty="0"/>
              <a:t>Q</a:t>
            </a:r>
            <a:r>
              <a:rPr lang="en-US" altLang="zh-CN" sz="800" baseline="-25000" dirty="0"/>
              <a:t>0</a:t>
            </a:r>
            <a:r>
              <a:rPr lang="zh-CN" altLang="en-US" sz="800" dirty="0"/>
              <a:t>是否为</a:t>
            </a:r>
            <a:r>
              <a:rPr lang="en-US" altLang="zh-CN" sz="800" dirty="0"/>
              <a:t>1</a:t>
            </a:r>
            <a:r>
              <a:rPr lang="zh-CN" altLang="en-US" sz="800" dirty="0"/>
              <a:t>无关（结合真值表第</a:t>
            </a:r>
            <a:r>
              <a:rPr lang="en-US" altLang="zh-CN" sz="800" dirty="0"/>
              <a:t>1</a:t>
            </a:r>
            <a:r>
              <a:rPr lang="zh-CN" altLang="en-US" sz="800" dirty="0"/>
              <a:t>列和第</a:t>
            </a:r>
            <a:r>
              <a:rPr lang="en-US" altLang="zh-CN" sz="800" dirty="0"/>
              <a:t>3</a:t>
            </a:r>
            <a:r>
              <a:rPr lang="zh-CN" altLang="en-US" sz="800" dirty="0"/>
              <a:t>列的第</a:t>
            </a:r>
            <a:r>
              <a:rPr lang="en-US" altLang="zh-CN" sz="800" dirty="0"/>
              <a:t>1</a:t>
            </a:r>
            <a:r>
              <a:rPr lang="zh-CN" altLang="en-US" sz="800" dirty="0"/>
              <a:t>行和第</a:t>
            </a:r>
            <a:r>
              <a:rPr lang="en-US" altLang="zh-CN" sz="800" dirty="0"/>
              <a:t>2</a:t>
            </a:r>
            <a:r>
              <a:rPr lang="zh-CN" altLang="en-US" sz="800" dirty="0"/>
              <a:t>行）</a:t>
            </a:r>
          </a:p>
        </p:txBody>
      </p:sp>
      <p:sp>
        <p:nvSpPr>
          <p:cNvPr id="4" name="灯片编号占位符 3"/>
          <p:cNvSpPr>
            <a:spLocks noGrp="1"/>
          </p:cNvSpPr>
          <p:nvPr>
            <p:ph type="sldNum" sz="quarter" idx="10"/>
          </p:nvPr>
        </p:nvSpPr>
        <p:spPr/>
        <p:txBody>
          <a:bodyPr/>
          <a:lstStyle/>
          <a:p>
            <a:fld id="{65ACE964-20FD-4E02-AD78-D23A92B56B1B}" type="slidenum">
              <a:rPr lang="zh-CN" altLang="en-US" smtClean="0"/>
              <a:t>40</a:t>
            </a:fld>
            <a:endParaRPr lang="zh-CN" altLang="en-US"/>
          </a:p>
        </p:txBody>
      </p:sp>
    </p:spTree>
    <p:extLst>
      <p:ext uri="{BB962C8B-B14F-4D97-AF65-F5344CB8AC3E}">
        <p14:creationId xmlns:p14="http://schemas.microsoft.com/office/powerpoint/2010/main" val="4272295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41</a:t>
            </a:fld>
            <a:endParaRPr lang="zh-CN" altLang="en-US"/>
          </a:p>
        </p:txBody>
      </p:sp>
    </p:spTree>
    <p:extLst>
      <p:ext uri="{BB962C8B-B14F-4D97-AF65-F5344CB8AC3E}">
        <p14:creationId xmlns:p14="http://schemas.microsoft.com/office/powerpoint/2010/main" val="957020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42</a:t>
            </a:fld>
            <a:endParaRPr lang="zh-CN" altLang="en-US"/>
          </a:p>
        </p:txBody>
      </p:sp>
    </p:spTree>
    <p:extLst>
      <p:ext uri="{BB962C8B-B14F-4D97-AF65-F5344CB8AC3E}">
        <p14:creationId xmlns:p14="http://schemas.microsoft.com/office/powerpoint/2010/main" val="256632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44</a:t>
            </a:fld>
            <a:endParaRPr lang="zh-CN" altLang="en-US"/>
          </a:p>
        </p:txBody>
      </p:sp>
    </p:spTree>
    <p:extLst>
      <p:ext uri="{BB962C8B-B14F-4D97-AF65-F5344CB8AC3E}">
        <p14:creationId xmlns:p14="http://schemas.microsoft.com/office/powerpoint/2010/main" val="199031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D3C177C-2198-450A-9EC0-958643305015}" type="slidenum">
              <a:rPr lang="zh-CN" altLang="en-US"/>
              <a:pPr eaLnBrk="1" hangingPunct="1"/>
              <a:t>5</a:t>
            </a:fld>
            <a:endParaRPr lang="zh-CN" altLang="en-US"/>
          </a:p>
        </p:txBody>
      </p:sp>
    </p:spTree>
    <p:extLst>
      <p:ext uri="{BB962C8B-B14F-4D97-AF65-F5344CB8AC3E}">
        <p14:creationId xmlns:p14="http://schemas.microsoft.com/office/powerpoint/2010/main" val="1333530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dirty="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85B5184-8355-4960-B847-38C71E7C5179}" type="slidenum">
              <a:rPr lang="zh-CN" altLang="en-US"/>
              <a:pPr eaLnBrk="1" hangingPunct="1"/>
              <a:t>8</a:t>
            </a:fld>
            <a:endParaRPr lang="zh-CN" altLang="en-US"/>
          </a:p>
        </p:txBody>
      </p:sp>
    </p:spTree>
    <p:extLst>
      <p:ext uri="{BB962C8B-B14F-4D97-AF65-F5344CB8AC3E}">
        <p14:creationId xmlns:p14="http://schemas.microsoft.com/office/powerpoint/2010/main" val="121415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CE964-20FD-4E02-AD78-D23A92B56B1B}" type="slidenum">
              <a:rPr lang="zh-CN" altLang="en-US" smtClean="0"/>
              <a:t>14</a:t>
            </a:fld>
            <a:endParaRPr lang="zh-CN" altLang="en-US"/>
          </a:p>
        </p:txBody>
      </p:sp>
    </p:spTree>
    <p:extLst>
      <p:ext uri="{BB962C8B-B14F-4D97-AF65-F5344CB8AC3E}">
        <p14:creationId xmlns:p14="http://schemas.microsoft.com/office/powerpoint/2010/main" val="135278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CE964-20FD-4E02-AD78-D23A92B56B1B}" type="slidenum">
              <a:rPr lang="zh-CN" altLang="en-US" smtClean="0"/>
              <a:t>15</a:t>
            </a:fld>
            <a:endParaRPr lang="zh-CN" altLang="en-US"/>
          </a:p>
        </p:txBody>
      </p:sp>
    </p:spTree>
    <p:extLst>
      <p:ext uri="{BB962C8B-B14F-4D97-AF65-F5344CB8AC3E}">
        <p14:creationId xmlns:p14="http://schemas.microsoft.com/office/powerpoint/2010/main" val="1668577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CE964-20FD-4E02-AD78-D23A92B56B1B}" type="slidenum">
              <a:rPr lang="zh-CN" altLang="en-US" smtClean="0"/>
              <a:t>16</a:t>
            </a:fld>
            <a:endParaRPr lang="zh-CN" altLang="en-US"/>
          </a:p>
        </p:txBody>
      </p:sp>
    </p:spTree>
    <p:extLst>
      <p:ext uri="{BB962C8B-B14F-4D97-AF65-F5344CB8AC3E}">
        <p14:creationId xmlns:p14="http://schemas.microsoft.com/office/powerpoint/2010/main" val="229439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CE964-20FD-4E02-AD78-D23A92B56B1B}" type="slidenum">
              <a:rPr lang="zh-CN" altLang="en-US" smtClean="0"/>
              <a:t>17</a:t>
            </a:fld>
            <a:endParaRPr lang="zh-CN" altLang="en-US"/>
          </a:p>
        </p:txBody>
      </p:sp>
    </p:spTree>
    <p:extLst>
      <p:ext uri="{BB962C8B-B14F-4D97-AF65-F5344CB8AC3E}">
        <p14:creationId xmlns:p14="http://schemas.microsoft.com/office/powerpoint/2010/main" val="2160557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a:t>但是</a:t>
            </a:r>
            <a:r>
              <a:rPr lang="en-US" altLang="zh-CN"/>
              <a:t>ABC</a:t>
            </a:r>
            <a:r>
              <a:rPr lang="zh-CN" altLang="en-US"/>
              <a:t>是非图灵完备的，也就是说它不是一台真正意义上的“通用”计算机。</a:t>
            </a:r>
            <a:endParaRPr lang="en-US" altLang="zh-CN"/>
          </a:p>
          <a:p>
            <a:pPr>
              <a:spcBef>
                <a:spcPct val="0"/>
              </a:spcBef>
            </a:pPr>
            <a:r>
              <a:rPr lang="zh-CN" altLang="en-US"/>
              <a:t>而</a:t>
            </a:r>
            <a:r>
              <a:rPr lang="en-US" altLang="zh-CN"/>
              <a:t>ENIAC</a:t>
            </a:r>
            <a:r>
              <a:rPr lang="zh-CN" altLang="en-US"/>
              <a:t>则是图灵完备的。</a:t>
            </a:r>
            <a:endParaRPr lang="en-US" altLang="zh-CN"/>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DF1B24D-B717-4060-972D-BDC3610600C7}" type="slidenum">
              <a:rPr lang="zh-CN" altLang="en-US"/>
              <a:pPr eaLnBrk="1" hangingPunct="1"/>
              <a:t>19</a:t>
            </a:fld>
            <a:endParaRPr lang="zh-CN" altLang="en-US"/>
          </a:p>
        </p:txBody>
      </p:sp>
    </p:spTree>
    <p:extLst>
      <p:ext uri="{BB962C8B-B14F-4D97-AF65-F5344CB8AC3E}">
        <p14:creationId xmlns:p14="http://schemas.microsoft.com/office/powerpoint/2010/main" val="3056642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ACE964-20FD-4E02-AD78-D23A92B56B1B}" type="slidenum">
              <a:rPr lang="zh-CN" altLang="en-US" smtClean="0"/>
              <a:t>31</a:t>
            </a:fld>
            <a:endParaRPr lang="zh-CN" altLang="en-US"/>
          </a:p>
        </p:txBody>
      </p:sp>
    </p:spTree>
    <p:extLst>
      <p:ext uri="{BB962C8B-B14F-4D97-AF65-F5344CB8AC3E}">
        <p14:creationId xmlns:p14="http://schemas.microsoft.com/office/powerpoint/2010/main" val="1132084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F7D059-847A-4DB4-A5BA-90711FFAF775}"/>
              </a:ext>
            </a:extLst>
          </p:cNvPr>
          <p:cNvPicPr>
            <a:picLocks noChangeAspect="1"/>
          </p:cNvPicPr>
          <p:nvPr userDrawn="1"/>
        </p:nvPicPr>
        <p:blipFill rotWithShape="1">
          <a:blip r:embed="rId2"/>
          <a:srcRect l="36855" t="12540" r="32013" b="6299"/>
          <a:stretch/>
        </p:blipFill>
        <p:spPr>
          <a:xfrm rot="16200000">
            <a:off x="2470593" y="-82934"/>
            <a:ext cx="1392199" cy="5835163"/>
          </a:xfrm>
          <a:prstGeom prst="rect">
            <a:avLst/>
          </a:prstGeom>
        </p:spPr>
      </p:pic>
      <p:pic>
        <p:nvPicPr>
          <p:cNvPr id="9" name="图片 8">
            <a:extLst>
              <a:ext uri="{FF2B5EF4-FFF2-40B4-BE49-F238E27FC236}">
                <a16:creationId xmlns:a16="http://schemas.microsoft.com/office/drawing/2014/main" id="{01715BFD-BA0B-4FB6-AA30-845F4DD34E29}"/>
              </a:ext>
            </a:extLst>
          </p:cNvPr>
          <p:cNvPicPr>
            <a:picLocks noChangeAspect="1"/>
          </p:cNvPicPr>
          <p:nvPr userDrawn="1"/>
        </p:nvPicPr>
        <p:blipFill rotWithShape="1">
          <a:blip r:embed="rId3"/>
          <a:srcRect l="25389" t="17030" r="55222" b="8857"/>
          <a:stretch/>
        </p:blipFill>
        <p:spPr>
          <a:xfrm rot="5400000">
            <a:off x="8292576" y="-119563"/>
            <a:ext cx="1392193" cy="5908432"/>
          </a:xfrm>
          <a:prstGeom prst="rect">
            <a:avLst/>
          </a:prstGeom>
        </p:spPr>
      </p:pic>
      <p:sp>
        <p:nvSpPr>
          <p:cNvPr id="3" name="副标题 2"/>
          <p:cNvSpPr>
            <a:spLocks noGrp="1"/>
          </p:cNvSpPr>
          <p:nvPr>
            <p:ph type="subTitle" idx="1"/>
          </p:nvPr>
        </p:nvSpPr>
        <p:spPr>
          <a:xfrm>
            <a:off x="249110" y="3670953"/>
            <a:ext cx="11670326" cy="530587"/>
          </a:xfrm>
          <a:prstGeom prst="rect">
            <a:avLst/>
          </a:prstGeom>
        </p:spPr>
        <p:txBody>
          <a:bodyPr>
            <a:normAutofit/>
          </a:bodyPr>
          <a:lstStyle>
            <a:lvl1pPr marL="0" indent="0" algn="ctr">
              <a:buNone/>
              <a:defRPr sz="2400" b="1">
                <a:solidFill>
                  <a:srgbClr val="333333"/>
                </a:solidFill>
                <a:effectLst>
                  <a:outerShdw blurRad="38100" dist="38100" dir="2700000" algn="tl">
                    <a:srgbClr val="000000">
                      <a:alpha val="43137"/>
                    </a:srgbClr>
                  </a:outerShdw>
                </a:effectLst>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7" name="Text Box 4"/>
          <p:cNvSpPr txBox="1">
            <a:spLocks noChangeArrowheads="1"/>
          </p:cNvSpPr>
          <p:nvPr userDrawn="1"/>
        </p:nvSpPr>
        <p:spPr bwMode="auto">
          <a:xfrm>
            <a:off x="490074" y="4386477"/>
            <a:ext cx="11253353" cy="1701354"/>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25400" algn="ctr">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endParaRPr lang="zh-CN" altLang="en-US" sz="2400" dirty="0">
              <a:solidFill>
                <a:srgbClr val="333333"/>
              </a:solidFill>
              <a:effectLst>
                <a:outerShdw blurRad="38100" dist="38100" dir="2700000" algn="tl">
                  <a:srgbClr val="C0C0C0"/>
                </a:outerShdw>
              </a:effectLst>
              <a:ea typeface="华文行楷" pitchFamily="2" charset="-122"/>
            </a:endParaRPr>
          </a:p>
          <a:p>
            <a:pPr algn="ctr">
              <a:spcBef>
                <a:spcPts val="1500"/>
              </a:spcBef>
              <a:defRPr/>
            </a:pPr>
            <a:endParaRPr lang="en-US" altLang="zh-CN" sz="1800" dirty="0">
              <a:solidFill>
                <a:srgbClr val="333333"/>
              </a:solidFill>
              <a:effectLst>
                <a:outerShdw blurRad="38100" dist="38100" dir="2700000" algn="tl">
                  <a:srgbClr val="C0C0C0"/>
                </a:outerShdw>
              </a:effectLst>
              <a:ea typeface="黑体" pitchFamily="2" charset="-122"/>
            </a:endParaRPr>
          </a:p>
          <a:p>
            <a:pPr algn="ctr">
              <a:spcBef>
                <a:spcPts val="4000"/>
              </a:spcBef>
              <a:defRPr/>
            </a:pPr>
            <a:fld id="{2DD5252F-05D3-4824-88B1-56055C85E827}" type="datetime3">
              <a:rPr lang="zh-CN" altLang="en-US" sz="1800">
                <a:solidFill>
                  <a:srgbClr val="333333"/>
                </a:solidFill>
                <a:effectLst>
                  <a:outerShdw blurRad="38100" dist="38100" dir="2700000" algn="tl">
                    <a:srgbClr val="C0C0C0"/>
                  </a:outerShdw>
                </a:effectLst>
                <a:ea typeface="黑体" pitchFamily="2" charset="-122"/>
              </a:rPr>
              <a:pPr algn="ctr">
                <a:spcBef>
                  <a:spcPts val="4000"/>
                </a:spcBef>
                <a:defRPr/>
              </a:pPr>
              <a:t>2022年3月29日星期二</a:t>
            </a:fld>
            <a:endParaRPr lang="en-US" altLang="zh-CN" sz="1800" dirty="0">
              <a:solidFill>
                <a:srgbClr val="333333"/>
              </a:solidFill>
              <a:effectLst>
                <a:outerShdw blurRad="38100" dist="38100" dir="2700000" algn="tl">
                  <a:srgbClr val="C0C0C0"/>
                </a:outerShdw>
              </a:effectLst>
              <a:ea typeface="黑体" pitchFamily="2" charset="-122"/>
            </a:endParaRPr>
          </a:p>
        </p:txBody>
      </p:sp>
      <p:sp>
        <p:nvSpPr>
          <p:cNvPr id="10" name="矩形 9">
            <a:extLst>
              <a:ext uri="{FF2B5EF4-FFF2-40B4-BE49-F238E27FC236}">
                <a16:creationId xmlns:a16="http://schemas.microsoft.com/office/drawing/2014/main" id="{38DDF802-6843-4D83-94E6-F7442D5973E7}"/>
              </a:ext>
            </a:extLst>
          </p:cNvPr>
          <p:cNvSpPr/>
          <p:nvPr userDrawn="1"/>
        </p:nvSpPr>
        <p:spPr>
          <a:xfrm>
            <a:off x="249110" y="2138555"/>
            <a:ext cx="11670326" cy="45719"/>
          </a:xfrm>
          <a:prstGeom prst="rect">
            <a:avLst/>
          </a:prstGeom>
          <a:solidFill>
            <a:srgbClr val="234C9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C4FCE6-2BF4-4E72-906D-135832314853}"/>
              </a:ext>
            </a:extLst>
          </p:cNvPr>
          <p:cNvPicPr>
            <a:picLocks noChangeAspect="1"/>
          </p:cNvPicPr>
          <p:nvPr userDrawn="1"/>
        </p:nvPicPr>
        <p:blipFill>
          <a:blip r:embed="rId4"/>
          <a:stretch>
            <a:fillRect/>
          </a:stretch>
        </p:blipFill>
        <p:spPr>
          <a:xfrm>
            <a:off x="3312587" y="2370891"/>
            <a:ext cx="5608326" cy="621949"/>
          </a:xfrm>
          <a:prstGeom prst="rect">
            <a:avLst/>
          </a:prstGeom>
        </p:spPr>
      </p:pic>
      <p:sp>
        <p:nvSpPr>
          <p:cNvPr id="12" name="文本框 11">
            <a:extLst>
              <a:ext uri="{FF2B5EF4-FFF2-40B4-BE49-F238E27FC236}">
                <a16:creationId xmlns:a16="http://schemas.microsoft.com/office/drawing/2014/main" id="{D6AF2C7D-E690-49E1-B55C-1EF236EF5635}"/>
              </a:ext>
            </a:extLst>
          </p:cNvPr>
          <p:cNvSpPr txBox="1"/>
          <p:nvPr userDrawn="1"/>
        </p:nvSpPr>
        <p:spPr>
          <a:xfrm>
            <a:off x="260836" y="5237154"/>
            <a:ext cx="11682052" cy="369332"/>
          </a:xfrm>
          <a:prstGeom prst="rect">
            <a:avLst/>
          </a:prstGeom>
          <a:noFill/>
        </p:spPr>
        <p:txBody>
          <a:bodyPr wrap="square" rtlCol="0">
            <a:spAutoFit/>
          </a:bodyPr>
          <a:lstStyle/>
          <a:p>
            <a:pPr algn="ct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信息与电子工程导论</a:t>
            </a: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课程组</a:t>
            </a:r>
          </a:p>
        </p:txBody>
      </p:sp>
      <p:sp>
        <p:nvSpPr>
          <p:cNvPr id="13" name="文本框 12">
            <a:extLst>
              <a:ext uri="{FF2B5EF4-FFF2-40B4-BE49-F238E27FC236}">
                <a16:creationId xmlns:a16="http://schemas.microsoft.com/office/drawing/2014/main" id="{2519AB98-A5A1-4916-95AC-A880A8D8B94F}"/>
              </a:ext>
            </a:extLst>
          </p:cNvPr>
          <p:cNvSpPr txBox="1"/>
          <p:nvPr userDrawn="1"/>
        </p:nvSpPr>
        <p:spPr>
          <a:xfrm>
            <a:off x="249110" y="2995274"/>
            <a:ext cx="11693778" cy="400110"/>
          </a:xfrm>
          <a:prstGeom prst="rect">
            <a:avLst/>
          </a:prstGeom>
          <a:noFill/>
        </p:spPr>
        <p:txBody>
          <a:bodyPr wrap="square" rtlCol="0">
            <a:spAutoFit/>
          </a:bodyPr>
          <a:lstStyle/>
          <a:p>
            <a:pPr algn="ctr"/>
            <a:r>
              <a:rPr lang="en-US" altLang="zh-CN" sz="2000" dirty="0">
                <a:solidFill>
                  <a:schemeClr val="bg1"/>
                </a:solidFill>
              </a:rPr>
              <a:t>Introduction to Information Science and Electronic Engineering</a:t>
            </a:r>
            <a:endParaRPr lang="zh-CN" altLang="en-US" sz="2000" dirty="0">
              <a:solidFill>
                <a:schemeClr val="bg1"/>
              </a:solidFill>
            </a:endParaRPr>
          </a:p>
        </p:txBody>
      </p:sp>
    </p:spTree>
    <p:extLst>
      <p:ext uri="{BB962C8B-B14F-4D97-AF65-F5344CB8AC3E}">
        <p14:creationId xmlns:p14="http://schemas.microsoft.com/office/powerpoint/2010/main" val="39244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a:prstGeom prst="rect">
            <a:avLst/>
          </a:prstGeom>
        </p:spPr>
        <p:txBody>
          <a:bodyPr>
            <a:noAutofit/>
          </a:bodyPr>
          <a:lstStyle>
            <a:lvl1pPr algn="l">
              <a:defRPr sz="2400" b="1" baseline="0">
                <a:solidFill>
                  <a:srgbClr val="B01F24"/>
                </a:solidFill>
                <a:latin typeface="Georgia" panose="02040502050405020303" pitchFamily="18" charset="0"/>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439615" y="1433016"/>
            <a:ext cx="11298116" cy="4932616"/>
          </a:xfrm>
          <a:prstGeom prst="rect">
            <a:avLst/>
          </a:prstGeom>
        </p:spPr>
        <p:txBody>
          <a:bodyPr/>
          <a:lstStyle>
            <a:lvl1pPr marL="266400" indent="-266400">
              <a:lnSpc>
                <a:spcPct val="150000"/>
              </a:lnSpc>
              <a:spcBef>
                <a:spcPts val="720"/>
              </a:spcBef>
              <a:spcAft>
                <a:spcPts val="240"/>
              </a:spcAft>
              <a:buFont typeface="Wingdings" pitchFamily="2" charset="2"/>
              <a:buChar char=""/>
              <a:defRPr sz="2000" b="1" baseline="0">
                <a:solidFill>
                  <a:srgbClr val="333333"/>
                </a:solidFill>
                <a:latin typeface="Georgia" panose="02040502050405020303" pitchFamily="18" charset="0"/>
                <a:ea typeface="微软雅黑" pitchFamily="34" charset="-122"/>
              </a:defRPr>
            </a:lvl1pPr>
            <a:lvl2pPr marL="712800" indent="-270000">
              <a:lnSpc>
                <a:spcPct val="150000"/>
              </a:lnSpc>
              <a:spcBef>
                <a:spcPts val="36"/>
              </a:spcBef>
              <a:spcAft>
                <a:spcPts val="12"/>
              </a:spcAft>
              <a:defRPr sz="1800" b="1" baseline="0">
                <a:solidFill>
                  <a:srgbClr val="333333"/>
                </a:solidFill>
                <a:latin typeface="Georgia" panose="02040502050405020303" pitchFamily="18" charset="0"/>
                <a:ea typeface="微软雅黑" pitchFamily="34" charset="-122"/>
              </a:defRPr>
            </a:lvl2pPr>
            <a:lvl3pPr marL="1072800" indent="-176400">
              <a:lnSpc>
                <a:spcPct val="150000"/>
              </a:lnSpc>
              <a:spcBef>
                <a:spcPts val="36"/>
              </a:spcBef>
              <a:spcAft>
                <a:spcPts val="12"/>
              </a:spcAft>
              <a:defRPr sz="1600" b="1" baseline="0">
                <a:solidFill>
                  <a:srgbClr val="333333"/>
                </a:solidFill>
                <a:latin typeface="Georgia" panose="02040502050405020303" pitchFamily="18" charset="0"/>
                <a:ea typeface="微软雅黑" pitchFamily="34" charset="-122"/>
              </a:defRPr>
            </a:lvl3pPr>
            <a:lvl4pPr marL="1440000" indent="-187200">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4pPr>
            <a:lvl5pPr>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5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35292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27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g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251997" y="420329"/>
            <a:ext cx="11688001" cy="6177501"/>
          </a:xfrm>
          <a:prstGeom prst="rect">
            <a:avLst/>
          </a:prstGeom>
          <a:noFill/>
          <a:ln>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同侧圆角矩形 7"/>
          <p:cNvSpPr/>
          <p:nvPr userDrawn="1"/>
        </p:nvSpPr>
        <p:spPr>
          <a:xfrm>
            <a:off x="251998" y="250443"/>
            <a:ext cx="11688001" cy="306000"/>
          </a:xfrm>
          <a:prstGeom prst="round2SameRect">
            <a:avLst>
              <a:gd name="adj1" fmla="val 25074"/>
              <a:gd name="adj2" fmla="val 0"/>
            </a:avLst>
          </a:prstGeom>
          <a:solidFill>
            <a:schemeClr val="bg1"/>
          </a:solidFill>
          <a:ln w="25400">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Arial" pitchFamily="34" charset="0"/>
              </a:rPr>
              <a:t>85120030</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信息与电子工程导论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4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逻辑与数字系统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4.3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计算机和微处理器</a:t>
            </a:r>
          </a:p>
        </p:txBody>
      </p:sp>
      <p:sp>
        <p:nvSpPr>
          <p:cNvPr id="10" name="同侧圆角矩形 7">
            <a:extLst>
              <a:ext uri="{FF2B5EF4-FFF2-40B4-BE49-F238E27FC236}">
                <a16:creationId xmlns:a16="http://schemas.microsoft.com/office/drawing/2014/main" id="{8EA5BE96-2739-4E0D-83CE-DE4E18FAD360}"/>
              </a:ext>
            </a:extLst>
          </p:cNvPr>
          <p:cNvSpPr/>
          <p:nvPr userDrawn="1"/>
        </p:nvSpPr>
        <p:spPr>
          <a:xfrm>
            <a:off x="251996" y="250443"/>
            <a:ext cx="1100495" cy="306000"/>
          </a:xfrm>
          <a:prstGeom prst="round2SameRect">
            <a:avLst>
              <a:gd name="adj1" fmla="val 25074"/>
              <a:gd name="adj2" fmla="val 0"/>
            </a:avLst>
          </a:prstGeom>
          <a:solidFill>
            <a:srgbClr val="003F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endParaRPr>
          </a:p>
        </p:txBody>
      </p:sp>
      <p:sp>
        <p:nvSpPr>
          <p:cNvPr id="13" name="矩形 12">
            <a:extLst>
              <a:ext uri="{FF2B5EF4-FFF2-40B4-BE49-F238E27FC236}">
                <a16:creationId xmlns:a16="http://schemas.microsoft.com/office/drawing/2014/main" id="{81277221-C190-4B20-B538-29860DBD821B}"/>
              </a:ext>
            </a:extLst>
          </p:cNvPr>
          <p:cNvSpPr/>
          <p:nvPr userDrawn="1"/>
        </p:nvSpPr>
        <p:spPr>
          <a:xfrm>
            <a:off x="1307842" y="260170"/>
            <a:ext cx="85723" cy="296273"/>
          </a:xfrm>
          <a:prstGeom prst="rect">
            <a:avLst/>
          </a:prstGeom>
          <a:solidFill>
            <a:srgbClr val="003F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36"/>
          <p:cNvSpPr>
            <a:spLocks noChangeArrowheads="1"/>
          </p:cNvSpPr>
          <p:nvPr userDrawn="1"/>
        </p:nvSpPr>
        <p:spPr bwMode="auto">
          <a:xfrm>
            <a:off x="5887505" y="6461537"/>
            <a:ext cx="416984" cy="288925"/>
          </a:xfrm>
          <a:prstGeom prst="ellipse">
            <a:avLst/>
          </a:prstGeom>
          <a:solidFill>
            <a:srgbClr val="F3F3F3"/>
          </a:solidFill>
          <a:ln w="22225" algn="ctr">
            <a:solidFill>
              <a:srgbClr val="003F8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36000" tIns="36000" rIns="36000" bIns="36000" anchor="ctr"/>
          <a:lstStyle/>
          <a:p>
            <a:pPr algn="ctr"/>
            <a:fld id="{4B9884D0-9C6F-4B58-8530-0C8AC02EC7F6}" type="slidenum">
              <a:rPr lang="zh-CN" altLang="en-US" sz="1800" b="0">
                <a:solidFill>
                  <a:srgbClr val="003F88"/>
                </a:solidFill>
                <a:latin typeface="Brush Script MT" pitchFamily="66" charset="0"/>
                <a:ea typeface="黑体" pitchFamily="2" charset="-122"/>
              </a:rPr>
              <a:pPr algn="ctr"/>
              <a:t>‹#›</a:t>
            </a:fld>
            <a:endParaRPr lang="en-US" altLang="zh-CN" sz="1800" b="0" dirty="0">
              <a:solidFill>
                <a:srgbClr val="003F88"/>
              </a:solidFill>
              <a:latin typeface="Brush Script MT" pitchFamily="66" charset="0"/>
              <a:ea typeface="黑体" pitchFamily="2" charset="-122"/>
            </a:endParaRPr>
          </a:p>
        </p:txBody>
      </p:sp>
      <p:pic>
        <p:nvPicPr>
          <p:cNvPr id="6" name="图片 5">
            <a:extLst>
              <a:ext uri="{FF2B5EF4-FFF2-40B4-BE49-F238E27FC236}">
                <a16:creationId xmlns:a16="http://schemas.microsoft.com/office/drawing/2014/main" id="{A66BDF0B-F249-4FED-A02A-187654B5AD77}"/>
              </a:ext>
            </a:extLst>
          </p:cNvPr>
          <p:cNvPicPr>
            <a:picLocks noChangeAspect="1"/>
          </p:cNvPicPr>
          <p:nvPr userDrawn="1"/>
        </p:nvPicPr>
        <p:blipFill>
          <a:blip r:embed="rId5"/>
          <a:stretch>
            <a:fillRect/>
          </a:stretch>
        </p:blipFill>
        <p:spPr>
          <a:xfrm>
            <a:off x="337721" y="240253"/>
            <a:ext cx="970121" cy="310039"/>
          </a:xfrm>
          <a:prstGeom prst="rect">
            <a:avLst/>
          </a:prstGeom>
        </p:spPr>
      </p:pic>
    </p:spTree>
    <p:extLst>
      <p:ext uri="{BB962C8B-B14F-4D97-AF65-F5344CB8AC3E}">
        <p14:creationId xmlns:p14="http://schemas.microsoft.com/office/powerpoint/2010/main" val="110197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baike.baidu.com/image/1e71f724729a943f4c088de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eg"/><Relationship Id="rId7" Type="http://schemas.openxmlformats.org/officeDocument/2006/relationships/image" Target="../media/image61.jp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g"/><Relationship Id="rId11" Type="http://schemas.openxmlformats.org/officeDocument/2006/relationships/image" Target="../media/image65.jpeg"/><Relationship Id="rId5" Type="http://schemas.openxmlformats.org/officeDocument/2006/relationships/image" Target="../media/image59.jpeg"/><Relationship Id="rId10" Type="http://schemas.openxmlformats.org/officeDocument/2006/relationships/image" Target="../media/image64.jpg"/><Relationship Id="rId4" Type="http://schemas.openxmlformats.org/officeDocument/2006/relationships/image" Target="../media/image58.jpeg"/><Relationship Id="rId9" Type="http://schemas.openxmlformats.org/officeDocument/2006/relationships/image" Target="../media/image63.jpg"/></Relationships>
</file>

<file path=ppt/slides/_rels/slide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3.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3.w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image" Target="../media/image74.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image" Target="../media/image74.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3.wmf"/><Relationship Id="rId5" Type="http://schemas.openxmlformats.org/officeDocument/2006/relationships/oleObject" Target="../embeddings/oleObject1.bin"/><Relationship Id="rId4" Type="http://schemas.openxmlformats.org/officeDocument/2006/relationships/image" Target="../media/image77.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8.emf"/></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
          </p:nvPr>
        </p:nvSpPr>
        <p:spPr/>
        <p:txBody>
          <a:bodyPr/>
          <a:lstStyle/>
          <a:p>
            <a:r>
              <a:rPr lang="en-US" altLang="zh-CN" dirty="0"/>
              <a:t>4.3</a:t>
            </a:r>
            <a:r>
              <a:rPr lang="zh-CN" altLang="en-US" dirty="0"/>
              <a:t> 计算机和微处理器</a:t>
            </a:r>
          </a:p>
        </p:txBody>
      </p:sp>
      <p:sp>
        <p:nvSpPr>
          <p:cNvPr id="10" name="Text Box 4"/>
          <p:cNvSpPr txBox="1">
            <a:spLocks noChangeArrowheads="1"/>
          </p:cNvSpPr>
          <p:nvPr/>
        </p:nvSpPr>
        <p:spPr bwMode="auto">
          <a:xfrm>
            <a:off x="1891556" y="4386478"/>
            <a:ext cx="8440015" cy="442035"/>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25400" algn="ctr">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r>
              <a:rPr lang="zh-CN" altLang="en-US" sz="2400">
                <a:solidFill>
                  <a:srgbClr val="333333"/>
                </a:solidFill>
                <a:effectLst>
                  <a:outerShdw blurRad="38100" dist="38100" dir="2700000" algn="tl">
                    <a:srgbClr val="C0C0C0"/>
                  </a:outerShdw>
                </a:effectLst>
                <a:ea typeface="华文行楷" pitchFamily="2" charset="-122"/>
              </a:rPr>
              <a:t>主讲：马蔚</a:t>
            </a:r>
            <a:endParaRPr lang="en-US" altLang="zh-CN" dirty="0">
              <a:solidFill>
                <a:srgbClr val="333333"/>
              </a:solidFill>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22363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52F4279-6484-4021-8811-2FB9B089D818}"/>
              </a:ext>
            </a:extLst>
          </p:cNvPr>
          <p:cNvSpPr>
            <a:spLocks noGrp="1"/>
          </p:cNvSpPr>
          <p:nvPr>
            <p:ph idx="1"/>
          </p:nvPr>
        </p:nvSpPr>
        <p:spPr>
          <a:xfrm>
            <a:off x="439616" y="2729328"/>
            <a:ext cx="6433458" cy="1514195"/>
          </a:xfrm>
        </p:spPr>
        <p:txBody>
          <a:bodyPr/>
          <a:lstStyle/>
          <a:p>
            <a:r>
              <a:rPr lang="zh-CN" altLang="en-US" dirty="0"/>
              <a:t>瑞典印刷商</a:t>
            </a:r>
            <a:r>
              <a:rPr lang="en-US" altLang="zh-CN" dirty="0"/>
              <a:t>Georg </a:t>
            </a:r>
            <a:r>
              <a:rPr lang="en-US" altLang="zh-CN" dirty="0" err="1"/>
              <a:t>Scheutz</a:t>
            </a:r>
            <a:r>
              <a:rPr lang="zh-CN" altLang="en-US" dirty="0"/>
              <a:t>与其子</a:t>
            </a:r>
            <a:r>
              <a:rPr lang="en-US" altLang="zh-CN" dirty="0"/>
              <a:t>Edvard </a:t>
            </a:r>
            <a:r>
              <a:rPr lang="en-US" altLang="zh-CN" dirty="0" err="1"/>
              <a:t>Scheutz</a:t>
            </a:r>
            <a:r>
              <a:rPr lang="en-US" altLang="zh-CN" dirty="0"/>
              <a:t> </a:t>
            </a:r>
            <a:r>
              <a:rPr lang="zh-CN" altLang="en-US" dirty="0"/>
              <a:t>于</a:t>
            </a:r>
            <a:r>
              <a:rPr lang="en-US" altLang="zh-CN" dirty="0"/>
              <a:t>1837</a:t>
            </a:r>
            <a:r>
              <a:rPr lang="zh-CN" altLang="en-US" dirty="0"/>
              <a:t>年开始制造差分机，在</a:t>
            </a:r>
            <a:r>
              <a:rPr lang="en-US" altLang="zh-CN" dirty="0"/>
              <a:t>1855</a:t>
            </a:r>
            <a:r>
              <a:rPr lang="zh-CN" altLang="en-US" dirty="0"/>
              <a:t>年巴黎世界博览会上展出，荣获金奖。</a:t>
            </a:r>
            <a:endParaRPr lang="en-US" altLang="zh-CN" dirty="0"/>
          </a:p>
        </p:txBody>
      </p:sp>
      <p:pic>
        <p:nvPicPr>
          <p:cNvPr id="7170" name="Picture 2" descr="https://images.computerhistory.org/babbage/5-3-2.jpg">
            <a:extLst>
              <a:ext uri="{FF2B5EF4-FFF2-40B4-BE49-F238E27FC236}">
                <a16:creationId xmlns:a16="http://schemas.microsoft.com/office/drawing/2014/main" id="{F940F8D9-FA0A-4ED2-9B09-693CDEB53E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28" r="10831"/>
          <a:stretch/>
        </p:blipFill>
        <p:spPr bwMode="auto">
          <a:xfrm>
            <a:off x="3324008" y="3853243"/>
            <a:ext cx="1910786" cy="244215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https://history.computer.org/pioneers/images/scheutz-er.jpg">
            <a:extLst>
              <a:ext uri="{FF2B5EF4-FFF2-40B4-BE49-F238E27FC236}">
                <a16:creationId xmlns:a16="http://schemas.microsoft.com/office/drawing/2014/main" id="{6F8DBCD5-124D-4D7A-B2ED-D22AEC6A1B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10" descr="http://ds-wordpress.haverford.edu/bitbybit/wp-content/uploads/2012/07/Chapter_2-57.jpg">
            <a:extLst>
              <a:ext uri="{FF2B5EF4-FFF2-40B4-BE49-F238E27FC236}">
                <a16:creationId xmlns:a16="http://schemas.microsoft.com/office/drawing/2014/main" id="{CDFA0B1C-76A9-4625-91E8-094CFEE9425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80" name="Picture 12" descr="http://ds-wordpress.haverford.edu/bitbybit/wp-content/uploads/2012/07/Chapter_2-57.jpg">
            <a:extLst>
              <a:ext uri="{FF2B5EF4-FFF2-40B4-BE49-F238E27FC236}">
                <a16:creationId xmlns:a16="http://schemas.microsoft.com/office/drawing/2014/main" id="{B3DC2223-8B7A-44FF-BB5D-BC34F4AC0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8118" y="877088"/>
            <a:ext cx="1495619" cy="195968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F42D9ED-6904-4393-90FD-068CC758B882}"/>
              </a:ext>
            </a:extLst>
          </p:cNvPr>
          <p:cNvSpPr txBox="1"/>
          <p:nvPr/>
        </p:nvSpPr>
        <p:spPr>
          <a:xfrm>
            <a:off x="9443439" y="2836143"/>
            <a:ext cx="2484976" cy="584775"/>
          </a:xfrm>
          <a:prstGeom prst="rect">
            <a:avLst/>
          </a:prstGeom>
          <a:noFill/>
        </p:spPr>
        <p:txBody>
          <a:bodyPr wrap="none" rtlCol="0">
            <a:spAutoFit/>
          </a:bodyPr>
          <a:lstStyle/>
          <a:p>
            <a:pPr algn="ctr"/>
            <a:r>
              <a:rPr lang="en-US" altLang="zh-CN" sz="1600" dirty="0"/>
              <a:t>Edvard Raphael </a:t>
            </a:r>
            <a:r>
              <a:rPr lang="en-US" altLang="zh-CN" sz="1600" dirty="0" err="1"/>
              <a:t>Scheutz</a:t>
            </a:r>
            <a:endParaRPr lang="en-US" altLang="zh-CN" sz="1600" dirty="0"/>
          </a:p>
          <a:p>
            <a:pPr algn="ctr"/>
            <a:r>
              <a:rPr lang="en-US" altLang="zh-CN" sz="1600" dirty="0"/>
              <a:t>Sep 13, 1821—Jan 28, 1881</a:t>
            </a:r>
            <a:endParaRPr lang="zh-CN" altLang="en-US" sz="1600" dirty="0"/>
          </a:p>
        </p:txBody>
      </p:sp>
      <p:sp>
        <p:nvSpPr>
          <p:cNvPr id="8" name="文本框 7">
            <a:extLst>
              <a:ext uri="{FF2B5EF4-FFF2-40B4-BE49-F238E27FC236}">
                <a16:creationId xmlns:a16="http://schemas.microsoft.com/office/drawing/2014/main" id="{394FE949-EF00-4514-A8AB-BC74EE995D75}"/>
              </a:ext>
            </a:extLst>
          </p:cNvPr>
          <p:cNvSpPr txBox="1"/>
          <p:nvPr/>
        </p:nvSpPr>
        <p:spPr>
          <a:xfrm>
            <a:off x="6932852" y="2844225"/>
            <a:ext cx="2575770" cy="584775"/>
          </a:xfrm>
          <a:prstGeom prst="rect">
            <a:avLst/>
          </a:prstGeom>
          <a:noFill/>
        </p:spPr>
        <p:txBody>
          <a:bodyPr wrap="none" rtlCol="0">
            <a:spAutoFit/>
          </a:bodyPr>
          <a:lstStyle/>
          <a:p>
            <a:pPr algn="ctr"/>
            <a:r>
              <a:rPr lang="en-US" altLang="zh-CN" sz="1600" dirty="0"/>
              <a:t>(</a:t>
            </a:r>
            <a:r>
              <a:rPr lang="en-US" altLang="zh-CN" sz="1600" dirty="0" err="1"/>
              <a:t>Pehr</a:t>
            </a:r>
            <a:r>
              <a:rPr lang="en-US" altLang="zh-CN" sz="1600" dirty="0"/>
              <a:t>) Georg </a:t>
            </a:r>
            <a:r>
              <a:rPr lang="en-US" altLang="zh-CN" sz="1600" dirty="0" err="1"/>
              <a:t>Scheutz</a:t>
            </a:r>
            <a:endParaRPr lang="en-US" altLang="zh-CN" sz="1600" dirty="0"/>
          </a:p>
          <a:p>
            <a:pPr algn="ctr"/>
            <a:r>
              <a:rPr lang="en-US" altLang="zh-CN" sz="1600" dirty="0"/>
              <a:t>Sep 23, 1785—May 22, 1873</a:t>
            </a:r>
            <a:endParaRPr lang="zh-CN" altLang="en-US" sz="1600" dirty="0"/>
          </a:p>
        </p:txBody>
      </p:sp>
      <p:pic>
        <p:nvPicPr>
          <p:cNvPr id="7182" name="Picture 14" descr="http://ds-wordpress.haverford.edu/bitbybit/wp-content/uploads/2012/07/Chapter_2-56.jpg">
            <a:extLst>
              <a:ext uri="{FF2B5EF4-FFF2-40B4-BE49-F238E27FC236}">
                <a16:creationId xmlns:a16="http://schemas.microsoft.com/office/drawing/2014/main" id="{5B91F571-AD3F-460D-8417-3CCC04404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3180" y="830156"/>
            <a:ext cx="1658654" cy="2005987"/>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https://images.computerhistory.org/babbage/5-9-3.jpg">
            <a:extLst>
              <a:ext uri="{FF2B5EF4-FFF2-40B4-BE49-F238E27FC236}">
                <a16:creationId xmlns:a16="http://schemas.microsoft.com/office/drawing/2014/main" id="{CB7380D2-8E6F-498A-BDB8-E787C4D552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8" t="25668" r="1941" b="8718"/>
          <a:stretch/>
        </p:blipFill>
        <p:spPr bwMode="auto">
          <a:xfrm>
            <a:off x="556289" y="830783"/>
            <a:ext cx="2482733" cy="1705216"/>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https://images.computerhistory.org/babbage/5-9-4.jpg">
            <a:extLst>
              <a:ext uri="{FF2B5EF4-FFF2-40B4-BE49-F238E27FC236}">
                <a16:creationId xmlns:a16="http://schemas.microsoft.com/office/drawing/2014/main" id="{77A74168-95A1-4886-B4F5-A4C9202FEB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4139" b="20896"/>
          <a:stretch/>
        </p:blipFill>
        <p:spPr bwMode="auto">
          <a:xfrm>
            <a:off x="3089262" y="827314"/>
            <a:ext cx="3974542" cy="178716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02A3537-98BC-4432-984A-8DE5C5D82C25}"/>
              </a:ext>
            </a:extLst>
          </p:cNvPr>
          <p:cNvSpPr txBox="1"/>
          <p:nvPr/>
        </p:nvSpPr>
        <p:spPr>
          <a:xfrm>
            <a:off x="2511840" y="2250437"/>
            <a:ext cx="601447" cy="338554"/>
          </a:xfrm>
          <a:prstGeom prst="rect">
            <a:avLst/>
          </a:prstGeom>
          <a:noFill/>
        </p:spPr>
        <p:txBody>
          <a:bodyPr wrap="none" rtlCol="0">
            <a:spAutoFit/>
          </a:bodyPr>
          <a:lstStyle/>
          <a:p>
            <a:r>
              <a:rPr lang="en-US" altLang="zh-CN" sz="1600" dirty="0"/>
              <a:t>1843</a:t>
            </a:r>
            <a:endParaRPr lang="zh-CN" altLang="en-US" sz="1600" dirty="0"/>
          </a:p>
        </p:txBody>
      </p:sp>
      <p:sp>
        <p:nvSpPr>
          <p:cNvPr id="17" name="文本框 16">
            <a:extLst>
              <a:ext uri="{FF2B5EF4-FFF2-40B4-BE49-F238E27FC236}">
                <a16:creationId xmlns:a16="http://schemas.microsoft.com/office/drawing/2014/main" id="{49608287-F973-4837-B4A3-B9CFC61B5A09}"/>
              </a:ext>
            </a:extLst>
          </p:cNvPr>
          <p:cNvSpPr txBox="1"/>
          <p:nvPr/>
        </p:nvSpPr>
        <p:spPr>
          <a:xfrm>
            <a:off x="6400800" y="2248444"/>
            <a:ext cx="601447" cy="338554"/>
          </a:xfrm>
          <a:prstGeom prst="rect">
            <a:avLst/>
          </a:prstGeom>
          <a:noFill/>
        </p:spPr>
        <p:txBody>
          <a:bodyPr wrap="none" rtlCol="0">
            <a:spAutoFit/>
          </a:bodyPr>
          <a:lstStyle/>
          <a:p>
            <a:r>
              <a:rPr lang="en-US" altLang="zh-CN" sz="1600" dirty="0"/>
              <a:t>1859</a:t>
            </a:r>
            <a:endParaRPr lang="zh-CN" altLang="en-US" sz="1600" dirty="0"/>
          </a:p>
        </p:txBody>
      </p:sp>
      <p:sp>
        <p:nvSpPr>
          <p:cNvPr id="18" name="文本框 17">
            <a:extLst>
              <a:ext uri="{FF2B5EF4-FFF2-40B4-BE49-F238E27FC236}">
                <a16:creationId xmlns:a16="http://schemas.microsoft.com/office/drawing/2014/main" id="{0BA35887-8477-4952-9CDC-9E2FE528B0FB}"/>
              </a:ext>
            </a:extLst>
          </p:cNvPr>
          <p:cNvSpPr txBox="1"/>
          <p:nvPr/>
        </p:nvSpPr>
        <p:spPr>
          <a:xfrm>
            <a:off x="5448969" y="5851365"/>
            <a:ext cx="2531462" cy="584775"/>
          </a:xfrm>
          <a:prstGeom prst="rect">
            <a:avLst/>
          </a:prstGeom>
          <a:noFill/>
        </p:spPr>
        <p:txBody>
          <a:bodyPr wrap="none" rtlCol="0">
            <a:spAutoFit/>
          </a:bodyPr>
          <a:lstStyle/>
          <a:p>
            <a:pPr algn="ctr"/>
            <a:r>
              <a:rPr lang="en-US" altLang="zh-CN" sz="1600" dirty="0"/>
              <a:t>Henry Prevost Babbage</a:t>
            </a:r>
          </a:p>
          <a:p>
            <a:pPr algn="ctr"/>
            <a:r>
              <a:rPr lang="en-US" altLang="zh-CN" sz="1600" dirty="0"/>
              <a:t> Sep 16, 1824—Jan 29, 1918</a:t>
            </a:r>
            <a:endParaRPr lang="zh-CN" altLang="en-US" sz="1600" dirty="0"/>
          </a:p>
        </p:txBody>
      </p:sp>
      <p:pic>
        <p:nvPicPr>
          <p:cNvPr id="7188" name="Picture 20" descr="See the source image">
            <a:extLst>
              <a:ext uri="{FF2B5EF4-FFF2-40B4-BE49-F238E27FC236}">
                <a16:creationId xmlns:a16="http://schemas.microsoft.com/office/drawing/2014/main" id="{9EC8DE6E-22D2-4888-B366-047F7EF4A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9972" y="3886200"/>
            <a:ext cx="1615225" cy="1931540"/>
          </a:xfrm>
          <a:prstGeom prst="rect">
            <a:avLst/>
          </a:prstGeom>
          <a:noFill/>
          <a:extLst>
            <a:ext uri="{909E8E84-426E-40DD-AFC4-6F175D3DCCD1}">
              <a14:hiddenFill xmlns:a14="http://schemas.microsoft.com/office/drawing/2010/main">
                <a:solidFill>
                  <a:srgbClr val="FFFFFF"/>
                </a:solidFill>
              </a14:hiddenFill>
            </a:ext>
          </a:extLst>
        </p:spPr>
      </p:pic>
      <p:sp>
        <p:nvSpPr>
          <p:cNvPr id="20" name="内容占位符 2">
            <a:extLst>
              <a:ext uri="{FF2B5EF4-FFF2-40B4-BE49-F238E27FC236}">
                <a16:creationId xmlns:a16="http://schemas.microsoft.com/office/drawing/2014/main" id="{2E06AFF7-200D-48BB-980C-97A2D4A09A67}"/>
              </a:ext>
            </a:extLst>
          </p:cNvPr>
          <p:cNvSpPr txBox="1">
            <a:spLocks/>
          </p:cNvSpPr>
          <p:nvPr/>
        </p:nvSpPr>
        <p:spPr>
          <a:xfrm>
            <a:off x="8134644" y="3581400"/>
            <a:ext cx="3606947" cy="2912104"/>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巴贝奇去世后，他的小儿子</a:t>
            </a:r>
            <a:r>
              <a:rPr lang="en-US" altLang="zh-CN" dirty="0"/>
              <a:t>Henry</a:t>
            </a:r>
            <a:r>
              <a:rPr lang="zh-CN" altLang="en-US" dirty="0"/>
              <a:t>继续父亲的工作，并不断向公众推广这些机器。他组装了六台差分机一号的小型演示模型，把其中之一送给哈佛大学。</a:t>
            </a:r>
          </a:p>
        </p:txBody>
      </p:sp>
      <p:pic>
        <p:nvPicPr>
          <p:cNvPr id="7190" name="Picture 22" descr="https://images.computerhistory.org/babbage/5-3-3.jpg">
            <a:extLst>
              <a:ext uri="{FF2B5EF4-FFF2-40B4-BE49-F238E27FC236}">
                <a16:creationId xmlns:a16="http://schemas.microsoft.com/office/drawing/2014/main" id="{2E4423A9-5853-4FEC-BDF0-CF16D065D18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4213"/>
          <a:stretch/>
        </p:blipFill>
        <p:spPr bwMode="auto">
          <a:xfrm>
            <a:off x="661819" y="4358373"/>
            <a:ext cx="2257935" cy="193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02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4032EA-19C7-4A03-8BC4-4D8BDBFC7921}"/>
              </a:ext>
            </a:extLst>
          </p:cNvPr>
          <p:cNvSpPr>
            <a:spLocks noGrp="1"/>
          </p:cNvSpPr>
          <p:nvPr>
            <p:ph type="title"/>
          </p:nvPr>
        </p:nvSpPr>
        <p:spPr/>
        <p:txBody>
          <a:bodyPr/>
          <a:lstStyle/>
          <a:p>
            <a:r>
              <a:rPr lang="zh-CN" altLang="en-US" dirty="0"/>
              <a:t>现代计算机的鼻祖</a:t>
            </a:r>
          </a:p>
        </p:txBody>
      </p:sp>
      <p:sp>
        <p:nvSpPr>
          <p:cNvPr id="3" name="内容占位符 2">
            <a:extLst>
              <a:ext uri="{FF2B5EF4-FFF2-40B4-BE49-F238E27FC236}">
                <a16:creationId xmlns:a16="http://schemas.microsoft.com/office/drawing/2014/main" id="{C19956FF-9AB5-4A43-8F8A-84378AFF60E5}"/>
              </a:ext>
            </a:extLst>
          </p:cNvPr>
          <p:cNvSpPr>
            <a:spLocks noGrp="1"/>
          </p:cNvSpPr>
          <p:nvPr>
            <p:ph idx="1"/>
          </p:nvPr>
        </p:nvSpPr>
        <p:spPr>
          <a:xfrm>
            <a:off x="439612" y="1352629"/>
            <a:ext cx="8684289" cy="3500725"/>
          </a:xfrm>
        </p:spPr>
        <p:txBody>
          <a:bodyPr/>
          <a:lstStyle/>
          <a:p>
            <a:r>
              <a:rPr lang="zh-CN" altLang="en-US" dirty="0"/>
              <a:t>巴贝奇在有生之年虽未完成完整的差分机或分析机，但他那超越时代的思想，在遭受冷遇时仍坚持理想的科学精神却是留给后人的巨大财富。</a:t>
            </a:r>
            <a:endParaRPr lang="en-US" altLang="zh-CN" dirty="0"/>
          </a:p>
          <a:p>
            <a:r>
              <a:rPr lang="en-US" altLang="zh-CN" dirty="0"/>
              <a:t>1991</a:t>
            </a:r>
            <a:r>
              <a:rPr lang="zh-CN" altLang="en-US" dirty="0"/>
              <a:t>年，在巴贝奇诞辰</a:t>
            </a:r>
            <a:r>
              <a:rPr lang="en-US" altLang="zh-CN" dirty="0"/>
              <a:t>200</a:t>
            </a:r>
            <a:r>
              <a:rPr lang="zh-CN" altLang="en-US" dirty="0"/>
              <a:t>周年之际，伦敦科学博物馆使用巴贝奇时代的机械技术建造完成了</a:t>
            </a:r>
            <a:r>
              <a:rPr lang="zh-CN" altLang="en-US" dirty="0">
                <a:solidFill>
                  <a:srgbClr val="0070C0"/>
                </a:solidFill>
              </a:rPr>
              <a:t>差分机</a:t>
            </a:r>
            <a:r>
              <a:rPr lang="en-US" altLang="zh-CN" dirty="0">
                <a:solidFill>
                  <a:srgbClr val="0070C0"/>
                </a:solidFill>
              </a:rPr>
              <a:t>2</a:t>
            </a:r>
            <a:r>
              <a:rPr lang="zh-CN" altLang="en-US" dirty="0">
                <a:solidFill>
                  <a:srgbClr val="0070C0"/>
                </a:solidFill>
              </a:rPr>
              <a:t>号</a:t>
            </a:r>
            <a:r>
              <a:rPr lang="zh-CN" altLang="en-US" dirty="0"/>
              <a:t>的主机。</a:t>
            </a:r>
            <a:endParaRPr lang="en-US" altLang="zh-CN" dirty="0"/>
          </a:p>
          <a:p>
            <a:r>
              <a:rPr lang="en-US" altLang="zh-CN" dirty="0"/>
              <a:t>2002</a:t>
            </a:r>
            <a:r>
              <a:rPr lang="zh-CN" altLang="en-US" dirty="0"/>
              <a:t>年，在差分机</a:t>
            </a:r>
            <a:r>
              <a:rPr lang="en-US" altLang="zh-CN" dirty="0"/>
              <a:t>2</a:t>
            </a:r>
            <a:r>
              <a:rPr lang="zh-CN" altLang="en-US" dirty="0"/>
              <a:t>号开始设计的</a:t>
            </a:r>
            <a:r>
              <a:rPr lang="en-US" altLang="zh-CN" dirty="0"/>
              <a:t>153</a:t>
            </a:r>
            <a:r>
              <a:rPr lang="zh-CN" altLang="en-US" dirty="0"/>
              <a:t>年后，一台完整的机器终于面世。它由</a:t>
            </a:r>
            <a:r>
              <a:rPr lang="en-US" altLang="zh-CN" dirty="0"/>
              <a:t>8000</a:t>
            </a:r>
            <a:r>
              <a:rPr lang="zh-CN" altLang="en-US" dirty="0"/>
              <a:t>多个部件组成，重</a:t>
            </a:r>
            <a:r>
              <a:rPr lang="en-US" altLang="zh-CN" dirty="0"/>
              <a:t>5</a:t>
            </a:r>
            <a:r>
              <a:rPr lang="zh-CN" altLang="en-US" dirty="0"/>
              <a:t>吨，长约</a:t>
            </a:r>
            <a:r>
              <a:rPr lang="en-US" altLang="zh-CN" dirty="0"/>
              <a:t>335</a:t>
            </a:r>
            <a:r>
              <a:rPr lang="zh-CN" altLang="en-US" dirty="0"/>
              <a:t>厘米。这台机器工作良好，证明了在巴贝奇的年代使用当时的技术</a:t>
            </a:r>
            <a:r>
              <a:rPr lang="zh-CN" altLang="en-US" dirty="0">
                <a:solidFill>
                  <a:srgbClr val="0070C0"/>
                </a:solidFill>
              </a:rPr>
              <a:t>实现自动计算机器</a:t>
            </a:r>
            <a:r>
              <a:rPr lang="zh-CN" altLang="en-US" dirty="0"/>
              <a:t>的可行性。</a:t>
            </a:r>
          </a:p>
        </p:txBody>
      </p:sp>
      <p:pic>
        <p:nvPicPr>
          <p:cNvPr id="6146" name="Picture 2" descr="https://pic4.zhimg.com/v2-a4c6d999e16e32839fe50d0343b700db_b.jpg">
            <a:extLst>
              <a:ext uri="{FF2B5EF4-FFF2-40B4-BE49-F238E27FC236}">
                <a16:creationId xmlns:a16="http://schemas.microsoft.com/office/drawing/2014/main" id="{B33FBD63-20A6-4042-A345-7F88695EB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6948" y="1301797"/>
            <a:ext cx="2336248" cy="3500725"/>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B7E33E13-C383-4A5E-979B-CBD1A3DDB682}"/>
              </a:ext>
            </a:extLst>
          </p:cNvPr>
          <p:cNvSpPr txBox="1">
            <a:spLocks/>
          </p:cNvSpPr>
          <p:nvPr/>
        </p:nvSpPr>
        <p:spPr>
          <a:xfrm>
            <a:off x="439613" y="5011903"/>
            <a:ext cx="11312773" cy="1353729"/>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rgbClr val="0070C0"/>
                </a:solidFill>
              </a:rPr>
              <a:t>巴贝奇曾在自传中写到：</a:t>
            </a:r>
            <a:r>
              <a:rPr lang="zh-CN" altLang="en-US" dirty="0"/>
              <a:t>“如果有人没有被我的经历吓倒，而且可以基于不同的原则或更简单的机械方法，成功制造出能体现完整数学分析执行过程的机器，那么我将自己的名誉留给他又何妨？因为只有他才能完全领悟我努力的本质以及结果的价值。”</a:t>
            </a:r>
          </a:p>
        </p:txBody>
      </p:sp>
    </p:spTree>
    <p:extLst>
      <p:ext uri="{BB962C8B-B14F-4D97-AF65-F5344CB8AC3E}">
        <p14:creationId xmlns:p14="http://schemas.microsoft.com/office/powerpoint/2010/main" val="134966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电动制表机</a:t>
            </a:r>
            <a:endParaRPr lang="zh-CN" altLang="en-US" dirty="0"/>
          </a:p>
        </p:txBody>
      </p:sp>
      <p:sp>
        <p:nvSpPr>
          <p:cNvPr id="3" name="内容占位符 2"/>
          <p:cNvSpPr>
            <a:spLocks noGrp="1"/>
          </p:cNvSpPr>
          <p:nvPr>
            <p:ph idx="1"/>
          </p:nvPr>
        </p:nvSpPr>
        <p:spPr>
          <a:xfrm>
            <a:off x="439615" y="3980950"/>
            <a:ext cx="11298116" cy="2384681"/>
          </a:xfrm>
        </p:spPr>
        <p:txBody>
          <a:bodyPr/>
          <a:lstStyle/>
          <a:p>
            <a:r>
              <a:rPr lang="en-US" altLang="zh-CN" dirty="0"/>
              <a:t>1884</a:t>
            </a:r>
            <a:r>
              <a:rPr lang="zh-CN" altLang="en-US" dirty="0"/>
              <a:t>年，美国发明家</a:t>
            </a:r>
            <a:r>
              <a:rPr lang="zh-CN" altLang="en-US" dirty="0">
                <a:solidFill>
                  <a:srgbClr val="0070C0"/>
                </a:solidFill>
              </a:rPr>
              <a:t>赫尔曼 </a:t>
            </a:r>
            <a:r>
              <a:rPr lang="en-US" altLang="zh-CN" dirty="0">
                <a:solidFill>
                  <a:srgbClr val="0070C0"/>
                </a:solidFill>
              </a:rPr>
              <a:t>· </a:t>
            </a:r>
            <a:r>
              <a:rPr lang="zh-CN" altLang="en-US" dirty="0">
                <a:solidFill>
                  <a:srgbClr val="0070C0"/>
                </a:solidFill>
              </a:rPr>
              <a:t>霍尔瑞斯</a:t>
            </a:r>
            <a:r>
              <a:rPr lang="zh-CN" altLang="en-US" dirty="0"/>
              <a:t>发明了电动制表机，被用于 </a:t>
            </a:r>
            <a:r>
              <a:rPr lang="en-US" altLang="zh-CN" dirty="0"/>
              <a:t>1890 年</a:t>
            </a:r>
            <a:r>
              <a:rPr lang="zh-CN" altLang="en-US" dirty="0"/>
              <a:t>的人口调查。使本来需要十年时间才能得到的人口调查结果，在短短六周内做到。</a:t>
            </a:r>
            <a:endParaRPr lang="en-US" altLang="zh-CN" dirty="0"/>
          </a:p>
          <a:p>
            <a:r>
              <a:rPr lang="zh-CN" altLang="en-US" dirty="0"/>
              <a:t>霍勒瑞斯创立了一家公司，</a:t>
            </a:r>
            <a:r>
              <a:rPr lang="en-US" altLang="zh-CN" dirty="0"/>
              <a:t>1911</a:t>
            </a:r>
            <a:r>
              <a:rPr lang="zh-CN" altLang="en-US" dirty="0"/>
              <a:t>年与其他几家公司合并成立了 “制表机器公司</a:t>
            </a:r>
            <a:r>
              <a:rPr lang="zh-CN" altLang="en-US" sz="1800" dirty="0"/>
              <a:t>（</a:t>
            </a:r>
            <a:r>
              <a:rPr lang="en-US" altLang="zh-CN" sz="1800" dirty="0"/>
              <a:t>The Tabulating Machine Company</a:t>
            </a:r>
            <a:r>
              <a:rPr lang="zh-CN" altLang="en-US" sz="1800" dirty="0"/>
              <a:t>）</a:t>
            </a:r>
            <a:r>
              <a:rPr lang="zh-CN" altLang="en-US" dirty="0"/>
              <a:t>”；</a:t>
            </a:r>
            <a:r>
              <a:rPr lang="en-US" altLang="zh-CN" dirty="0"/>
              <a:t>1924</a:t>
            </a:r>
            <a:r>
              <a:rPr lang="zh-CN" altLang="en-US" dirty="0"/>
              <a:t>成为 “国际商业机器公司 </a:t>
            </a:r>
            <a:r>
              <a:rPr lang="en-US" altLang="zh-CN" sz="1800" dirty="0"/>
              <a:t>(The International Business Machines Corporation</a:t>
            </a:r>
            <a:r>
              <a:rPr lang="zh-CN" altLang="en-US" sz="1800" dirty="0"/>
              <a:t>）</a:t>
            </a:r>
            <a:r>
              <a:rPr lang="zh-CN" altLang="en-US" dirty="0"/>
              <a:t>”，简称</a:t>
            </a:r>
            <a:r>
              <a:rPr lang="en-US" altLang="zh-CN" dirty="0">
                <a:solidFill>
                  <a:srgbClr val="0070C0"/>
                </a:solidFill>
              </a:rPr>
              <a:t>IBM</a:t>
            </a:r>
            <a:r>
              <a:rPr lang="zh-CN" altLang="en-US" dirty="0"/>
              <a:t>。</a:t>
            </a:r>
          </a:p>
          <a:p>
            <a:endParaRPr lang="zh-CN" altLang="en-US" dirty="0"/>
          </a:p>
        </p:txBody>
      </p:sp>
      <p:sp>
        <p:nvSpPr>
          <p:cNvPr id="6" name="内容占位符 2">
            <a:extLst>
              <a:ext uri="{FF2B5EF4-FFF2-40B4-BE49-F238E27FC236}">
                <a16:creationId xmlns:a16="http://schemas.microsoft.com/office/drawing/2014/main" id="{F8CEC866-4A74-4884-AE44-09F0FA4A08DF}"/>
              </a:ext>
            </a:extLst>
          </p:cNvPr>
          <p:cNvSpPr txBox="1">
            <a:spLocks/>
          </p:cNvSpPr>
          <p:nvPr/>
        </p:nvSpPr>
        <p:spPr>
          <a:xfrm>
            <a:off x="6244481" y="4290646"/>
            <a:ext cx="5307337" cy="1916090"/>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pic>
        <p:nvPicPr>
          <p:cNvPr id="7" name="图片 4" descr="Hollerith.jpg">
            <a:extLst>
              <a:ext uri="{FF2B5EF4-FFF2-40B4-BE49-F238E27FC236}">
                <a16:creationId xmlns:a16="http://schemas.microsoft.com/office/drawing/2014/main" id="{D4EC9833-BF0B-4CBE-A771-B7B1267A90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714"/>
          <a:stretch/>
        </p:blipFill>
        <p:spPr bwMode="auto">
          <a:xfrm>
            <a:off x="1763050" y="1511301"/>
            <a:ext cx="1759095" cy="226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24EFAFDE-3FA8-4053-89A6-72BB7BEA19BA}"/>
              </a:ext>
            </a:extLst>
          </p:cNvPr>
          <p:cNvSpPr txBox="1"/>
          <p:nvPr/>
        </p:nvSpPr>
        <p:spPr>
          <a:xfrm>
            <a:off x="3699297" y="3241327"/>
            <a:ext cx="2545184" cy="584775"/>
          </a:xfrm>
          <a:prstGeom prst="rect">
            <a:avLst/>
          </a:prstGeom>
          <a:noFill/>
        </p:spPr>
        <p:txBody>
          <a:bodyPr wrap="none" rtlCol="0">
            <a:spAutoFit/>
          </a:bodyPr>
          <a:lstStyle/>
          <a:p>
            <a:r>
              <a:rPr lang="en-US" altLang="zh-CN" sz="1600" dirty="0"/>
              <a:t>Herman Hollerith</a:t>
            </a:r>
          </a:p>
          <a:p>
            <a:r>
              <a:rPr lang="en-US" altLang="zh-CN" sz="1600" dirty="0"/>
              <a:t>Feb 29, 1860—Nov 17, 1929</a:t>
            </a:r>
            <a:endParaRPr lang="zh-CN" altLang="en-US" sz="1600" dirty="0"/>
          </a:p>
        </p:txBody>
      </p:sp>
      <p:pic>
        <p:nvPicPr>
          <p:cNvPr id="5122" name="Picture 2" descr="https://www.ibm.com/ibm/history/ibm100/images/icp/S360860W49376O56/us__en_us__ibm100__tabulator__hollerith_machine__720x616.jpg">
            <a:extLst>
              <a:ext uri="{FF2B5EF4-FFF2-40B4-BE49-F238E27FC236}">
                <a16:creationId xmlns:a16="http://schemas.microsoft.com/office/drawing/2014/main" id="{00C85E8A-80B4-4F6B-A7AD-5E1730CB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257" y="873596"/>
            <a:ext cx="3451783" cy="295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首台自动按序控制计算器</a:t>
            </a:r>
          </a:p>
        </p:txBody>
      </p:sp>
      <p:sp>
        <p:nvSpPr>
          <p:cNvPr id="3" name="内容占位符 2"/>
          <p:cNvSpPr>
            <a:spLocks noGrp="1"/>
          </p:cNvSpPr>
          <p:nvPr>
            <p:ph idx="1"/>
          </p:nvPr>
        </p:nvSpPr>
        <p:spPr>
          <a:xfrm>
            <a:off x="439615" y="1433016"/>
            <a:ext cx="11298116" cy="1871276"/>
          </a:xfrm>
        </p:spPr>
        <p:txBody>
          <a:bodyPr/>
          <a:lstStyle/>
          <a:p>
            <a:r>
              <a:rPr lang="en-US" altLang="zh-CN" dirty="0"/>
              <a:t>1939</a:t>
            </a:r>
            <a:r>
              <a:rPr lang="zh-CN" altLang="en-US" dirty="0"/>
              <a:t>年</a:t>
            </a:r>
            <a:r>
              <a:rPr lang="en-US" altLang="zh-CN" dirty="0"/>
              <a:t>3</a:t>
            </a:r>
            <a:r>
              <a:rPr lang="zh-CN" altLang="en-US" dirty="0"/>
              <a:t>月，哈佛大学</a:t>
            </a:r>
            <a:r>
              <a:rPr lang="zh-CN" altLang="en-US" dirty="0">
                <a:solidFill>
                  <a:srgbClr val="0070C0"/>
                </a:solidFill>
              </a:rPr>
              <a:t>霍华德 </a:t>
            </a:r>
            <a:r>
              <a:rPr lang="en-US" altLang="zh-CN" dirty="0">
                <a:solidFill>
                  <a:srgbClr val="0070C0"/>
                </a:solidFill>
              </a:rPr>
              <a:t>· </a:t>
            </a:r>
            <a:r>
              <a:rPr lang="zh-CN" altLang="en-US" dirty="0">
                <a:solidFill>
                  <a:srgbClr val="0070C0"/>
                </a:solidFill>
              </a:rPr>
              <a:t>艾肯</a:t>
            </a:r>
            <a:r>
              <a:rPr lang="zh-CN" altLang="en-US" dirty="0"/>
              <a:t>与</a:t>
            </a:r>
            <a:r>
              <a:rPr lang="en-US" altLang="zh-CN" dirty="0"/>
              <a:t>IBM</a:t>
            </a:r>
            <a:r>
              <a:rPr lang="zh-CN" altLang="en-US" dirty="0"/>
              <a:t>签订了合作制造</a:t>
            </a:r>
            <a:r>
              <a:rPr lang="zh-CN" altLang="en-US" dirty="0">
                <a:solidFill>
                  <a:srgbClr val="0070C0"/>
                </a:solidFill>
              </a:rPr>
              <a:t> </a:t>
            </a:r>
            <a:r>
              <a:rPr lang="en-US" altLang="zh-CN" dirty="0">
                <a:solidFill>
                  <a:srgbClr val="0070C0"/>
                </a:solidFill>
              </a:rPr>
              <a:t>Mark Ⅰ</a:t>
            </a:r>
            <a:r>
              <a:rPr lang="zh-CN" altLang="en-US" dirty="0"/>
              <a:t>的协议。</a:t>
            </a:r>
            <a:endParaRPr lang="en-US" altLang="zh-CN" dirty="0"/>
          </a:p>
          <a:p>
            <a:r>
              <a:rPr lang="en-US" altLang="zh-CN" dirty="0"/>
              <a:t>1944</a:t>
            </a:r>
            <a:r>
              <a:rPr lang="zh-CN" altLang="en-US" dirty="0"/>
              <a:t>年</a:t>
            </a:r>
            <a:r>
              <a:rPr lang="en-US" altLang="zh-CN" dirty="0"/>
              <a:t>5</a:t>
            </a:r>
            <a:r>
              <a:rPr lang="zh-CN" altLang="en-US" dirty="0"/>
              <a:t>月，</a:t>
            </a:r>
            <a:r>
              <a:rPr lang="en-US" altLang="zh-CN" dirty="0"/>
              <a:t>Mark Ⅰ</a:t>
            </a:r>
            <a:r>
              <a:rPr lang="zh-CN" altLang="en-US" dirty="0"/>
              <a:t>完工并投入使用，成为世界上第一台实现顺序控制的自动数字计算机。</a:t>
            </a:r>
            <a:endParaRPr lang="en-US" altLang="zh-CN" dirty="0"/>
          </a:p>
          <a:p>
            <a:r>
              <a:rPr lang="en-US" altLang="zh-CN" dirty="0"/>
              <a:t>IBM</a:t>
            </a:r>
            <a:r>
              <a:rPr lang="zh-CN" altLang="en-US" dirty="0"/>
              <a:t>公司将它命名为</a:t>
            </a:r>
            <a:r>
              <a:rPr lang="en-US" altLang="zh-CN" dirty="0">
                <a:solidFill>
                  <a:srgbClr val="0070C0"/>
                </a:solidFill>
              </a:rPr>
              <a:t>ASCC</a:t>
            </a:r>
            <a:r>
              <a:rPr lang="zh-CN" altLang="en-US" sz="1800" dirty="0"/>
              <a:t>（</a:t>
            </a:r>
            <a:r>
              <a:rPr lang="en-US" altLang="zh-CN" sz="1800" dirty="0"/>
              <a:t>Automatic Sequence Controlled Calculator</a:t>
            </a:r>
            <a:r>
              <a:rPr lang="zh-CN" altLang="en-US" sz="1800" dirty="0"/>
              <a:t>，自动按序控制计算器）</a:t>
            </a:r>
            <a:r>
              <a:rPr lang="zh-CN" altLang="en-US" dirty="0"/>
              <a:t>。</a:t>
            </a:r>
            <a:endParaRPr lang="en-US" altLang="zh-CN" dirty="0"/>
          </a:p>
        </p:txBody>
      </p:sp>
      <p:pic>
        <p:nvPicPr>
          <p:cNvPr id="5" name="图片 5" descr="800px-Harvard_Mark_I_Computer_-_Right_Segmen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62461" y="3397729"/>
            <a:ext cx="4319675" cy="288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B651DE75-3576-4623-9BEF-B6F166F8C77B}"/>
              </a:ext>
            </a:extLst>
          </p:cNvPr>
          <p:cNvSpPr txBox="1"/>
          <p:nvPr/>
        </p:nvSpPr>
        <p:spPr>
          <a:xfrm>
            <a:off x="2042901" y="5801319"/>
            <a:ext cx="2598788" cy="584775"/>
          </a:xfrm>
          <a:prstGeom prst="rect">
            <a:avLst/>
          </a:prstGeom>
          <a:noFill/>
        </p:spPr>
        <p:txBody>
          <a:bodyPr wrap="none" rtlCol="0">
            <a:spAutoFit/>
          </a:bodyPr>
          <a:lstStyle/>
          <a:p>
            <a:pPr algn="ctr"/>
            <a:r>
              <a:rPr lang="en-US" altLang="zh-CN" sz="1600" dirty="0"/>
              <a:t>Howard Hathaway Aiken</a:t>
            </a:r>
          </a:p>
          <a:p>
            <a:pPr algn="ctr"/>
            <a:r>
              <a:rPr lang="en-US" altLang="zh-CN" sz="1600" dirty="0"/>
              <a:t>Mar 08, 1900—Mar 14, 1973</a:t>
            </a:r>
            <a:endParaRPr lang="zh-CN" altLang="en-US" sz="1600" dirty="0"/>
          </a:p>
        </p:txBody>
      </p:sp>
      <p:pic>
        <p:nvPicPr>
          <p:cNvPr id="2050" name="Picture 2" descr="See the source image">
            <a:extLst>
              <a:ext uri="{FF2B5EF4-FFF2-40B4-BE49-F238E27FC236}">
                <a16:creationId xmlns:a16="http://schemas.microsoft.com/office/drawing/2014/main" id="{8CAE2629-600E-46FF-8727-7DA40E679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800" y="3429000"/>
            <a:ext cx="2415799" cy="224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49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94A9A-E730-464E-BE47-986BB492E4B2}"/>
              </a:ext>
            </a:extLst>
          </p:cNvPr>
          <p:cNvSpPr>
            <a:spLocks noGrp="1"/>
          </p:cNvSpPr>
          <p:nvPr>
            <p:ph type="title"/>
          </p:nvPr>
        </p:nvSpPr>
        <p:spPr/>
        <p:txBody>
          <a:bodyPr/>
          <a:lstStyle/>
          <a:p>
            <a:r>
              <a:rPr lang="zh-CN" altLang="en-US" dirty="0"/>
              <a:t>可计算性理论</a:t>
            </a:r>
          </a:p>
        </p:txBody>
      </p:sp>
      <p:sp>
        <p:nvSpPr>
          <p:cNvPr id="3" name="内容占位符 2">
            <a:extLst>
              <a:ext uri="{FF2B5EF4-FFF2-40B4-BE49-F238E27FC236}">
                <a16:creationId xmlns:a16="http://schemas.microsoft.com/office/drawing/2014/main" id="{9600A3B4-5F49-4CB2-850F-BB26580BC2F3}"/>
              </a:ext>
            </a:extLst>
          </p:cNvPr>
          <p:cNvSpPr>
            <a:spLocks noGrp="1"/>
          </p:cNvSpPr>
          <p:nvPr>
            <p:ph idx="1"/>
          </p:nvPr>
        </p:nvSpPr>
        <p:spPr>
          <a:xfrm>
            <a:off x="439615" y="1433016"/>
            <a:ext cx="8144212" cy="2084541"/>
          </a:xfrm>
        </p:spPr>
        <p:txBody>
          <a:bodyPr/>
          <a:lstStyle/>
          <a:p>
            <a:r>
              <a:rPr lang="en-US" altLang="zh-CN" dirty="0"/>
              <a:t>1936</a:t>
            </a:r>
            <a:r>
              <a:rPr lang="zh-CN" altLang="en-US" dirty="0"/>
              <a:t>年，英国数学家</a:t>
            </a:r>
            <a:r>
              <a:rPr lang="zh-CN" altLang="en-US" dirty="0">
                <a:solidFill>
                  <a:srgbClr val="0070C0"/>
                </a:solidFill>
              </a:rPr>
              <a:t>阿兰・麦席森・图灵</a:t>
            </a:r>
            <a:r>
              <a:rPr lang="zh-CN" altLang="en-US" dirty="0"/>
              <a:t>发表</a:t>
            </a:r>
            <a:r>
              <a:rPr lang="en-US" altLang="zh-CN" dirty="0"/>
              <a:t>《</a:t>
            </a:r>
            <a:r>
              <a:rPr lang="zh-CN" altLang="en-US" dirty="0"/>
              <a:t>论可计算数及其在判定性问题上的应用</a:t>
            </a:r>
            <a:r>
              <a:rPr lang="en-US" altLang="zh-CN" dirty="0"/>
              <a:t>》</a:t>
            </a:r>
            <a:r>
              <a:rPr lang="zh-CN" altLang="en-US" dirty="0"/>
              <a:t>一文，提出了一种</a:t>
            </a:r>
            <a:r>
              <a:rPr lang="zh-CN" altLang="en-US" dirty="0">
                <a:solidFill>
                  <a:srgbClr val="0070C0"/>
                </a:solidFill>
              </a:rPr>
              <a:t>抽象的计算模型</a:t>
            </a:r>
            <a:r>
              <a:rPr lang="en-US" altLang="zh-CN" dirty="0"/>
              <a:t>——</a:t>
            </a:r>
            <a:r>
              <a:rPr lang="zh-CN" altLang="en-US" dirty="0"/>
              <a:t>图灵机（</a:t>
            </a:r>
            <a:r>
              <a:rPr lang="en-US" altLang="zh-CN" dirty="0"/>
              <a:t>Turing machine</a:t>
            </a:r>
            <a:r>
              <a:rPr lang="zh-CN" altLang="en-US" dirty="0"/>
              <a:t>），将人们使用纸笔进行数学运算的过程进行抽象，由一个虚拟的机器替代人类进行数学运算。</a:t>
            </a:r>
            <a:endParaRPr lang="en-US" altLang="zh-CN" dirty="0"/>
          </a:p>
        </p:txBody>
      </p:sp>
      <p:grpSp>
        <p:nvGrpSpPr>
          <p:cNvPr id="4" name="组合 3">
            <a:extLst>
              <a:ext uri="{FF2B5EF4-FFF2-40B4-BE49-F238E27FC236}">
                <a16:creationId xmlns:a16="http://schemas.microsoft.com/office/drawing/2014/main" id="{9976BE21-978A-41E1-BD54-5F98BB3C28A5}"/>
              </a:ext>
            </a:extLst>
          </p:cNvPr>
          <p:cNvGrpSpPr/>
          <p:nvPr/>
        </p:nvGrpSpPr>
        <p:grpSpPr>
          <a:xfrm>
            <a:off x="8921895" y="871083"/>
            <a:ext cx="2649483" cy="2643300"/>
            <a:chOff x="5811937" y="491669"/>
            <a:chExt cx="2649483" cy="2643300"/>
          </a:xfrm>
        </p:grpSpPr>
        <p:sp>
          <p:nvSpPr>
            <p:cNvPr id="5" name="TextBox 9">
              <a:extLst>
                <a:ext uri="{FF2B5EF4-FFF2-40B4-BE49-F238E27FC236}">
                  <a16:creationId xmlns:a16="http://schemas.microsoft.com/office/drawing/2014/main" id="{CB351950-30DC-450A-B8E4-4ABF62B1A2A3}"/>
                </a:ext>
              </a:extLst>
            </p:cNvPr>
            <p:cNvSpPr txBox="1"/>
            <p:nvPr/>
          </p:nvSpPr>
          <p:spPr>
            <a:xfrm>
              <a:off x="5930258" y="2550194"/>
              <a:ext cx="2412840" cy="584775"/>
            </a:xfrm>
            <a:prstGeom prst="rect">
              <a:avLst/>
            </a:prstGeom>
            <a:noFill/>
          </p:spPr>
          <p:txBody>
            <a:bodyPr wrap="none" rtlCol="0">
              <a:spAutoFit/>
            </a:bodyPr>
            <a:lstStyle/>
            <a:p>
              <a:pPr algn="ctr"/>
              <a:r>
                <a:rPr lang="en-US" altLang="zh-CN" sz="1600" dirty="0"/>
                <a:t>Alan </a:t>
              </a:r>
              <a:r>
                <a:rPr lang="en-US" altLang="zh-CN" sz="1600" dirty="0" err="1"/>
                <a:t>Mathison</a:t>
              </a:r>
              <a:r>
                <a:rPr lang="en-US" altLang="zh-CN" sz="1600" dirty="0"/>
                <a:t> Turing</a:t>
              </a:r>
            </a:p>
            <a:p>
              <a:pPr algn="ctr"/>
              <a:r>
                <a:rPr lang="en-US" altLang="zh-CN" sz="1600" dirty="0"/>
                <a:t>Jun 23, 1912—Jun 7, 1954</a:t>
              </a:r>
              <a:endParaRPr lang="zh-CN" altLang="en-US" sz="1600" dirty="0"/>
            </a:p>
          </p:txBody>
        </p:sp>
        <p:pic>
          <p:nvPicPr>
            <p:cNvPr id="6" name="图片 5">
              <a:extLst>
                <a:ext uri="{FF2B5EF4-FFF2-40B4-BE49-F238E27FC236}">
                  <a16:creationId xmlns:a16="http://schemas.microsoft.com/office/drawing/2014/main" id="{2701579A-34C3-4443-8671-CFD0FE6F0753}"/>
                </a:ext>
              </a:extLst>
            </p:cNvPr>
            <p:cNvPicPr>
              <a:picLocks noChangeAspect="1"/>
            </p:cNvPicPr>
            <p:nvPr/>
          </p:nvPicPr>
          <p:blipFill>
            <a:blip r:embed="rId3"/>
            <a:stretch>
              <a:fillRect/>
            </a:stretch>
          </p:blipFill>
          <p:spPr>
            <a:xfrm>
              <a:off x="5811937" y="491669"/>
              <a:ext cx="2649483" cy="1986559"/>
            </a:xfrm>
            <a:prstGeom prst="rect">
              <a:avLst/>
            </a:prstGeom>
          </p:spPr>
        </p:pic>
      </p:grpSp>
      <p:sp>
        <p:nvSpPr>
          <p:cNvPr id="7" name="文本框 6">
            <a:extLst>
              <a:ext uri="{FF2B5EF4-FFF2-40B4-BE49-F238E27FC236}">
                <a16:creationId xmlns:a16="http://schemas.microsoft.com/office/drawing/2014/main" id="{C54BD034-A9DD-4FD6-BADA-8243D5F6D45B}"/>
              </a:ext>
            </a:extLst>
          </p:cNvPr>
          <p:cNvSpPr txBox="1"/>
          <p:nvPr/>
        </p:nvSpPr>
        <p:spPr>
          <a:xfrm>
            <a:off x="693213" y="3717020"/>
            <a:ext cx="5453448" cy="2536400"/>
          </a:xfrm>
          <a:prstGeom prst="rect">
            <a:avLst/>
          </a:prstGeom>
          <a:solidFill>
            <a:schemeClr val="accent5">
              <a:lumMod val="20000"/>
              <a:lumOff val="80000"/>
            </a:schemeClr>
          </a:solidFill>
          <a:ln>
            <a:solidFill>
              <a:srgbClr val="B01F24"/>
            </a:solidFill>
          </a:ln>
        </p:spPr>
        <p:txBody>
          <a:bodyPr wrap="squar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世界上是否所有的数学问题都有明确的答案？</a:t>
            </a: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如果有明确的答案，是否可以通过有限步骤的计算得到答案？</a:t>
            </a: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对于那些有可能在有限步骤计算出来的学习问题，是否有一种假想的机械，让它不断运行，最后机器停下来的时候，那个数学答案就计算出来了？</a:t>
            </a:r>
          </a:p>
        </p:txBody>
      </p:sp>
      <p:pic>
        <p:nvPicPr>
          <p:cNvPr id="13" name="图片 12">
            <a:extLst>
              <a:ext uri="{FF2B5EF4-FFF2-40B4-BE49-F238E27FC236}">
                <a16:creationId xmlns:a16="http://schemas.microsoft.com/office/drawing/2014/main" id="{8379E7E8-5319-42CC-99C8-62616FD272C9}"/>
              </a:ext>
            </a:extLst>
          </p:cNvPr>
          <p:cNvPicPr>
            <a:picLocks noChangeAspect="1"/>
          </p:cNvPicPr>
          <p:nvPr/>
        </p:nvPicPr>
        <p:blipFill rotWithShape="1">
          <a:blip r:embed="rId4"/>
          <a:srcRect b="27989"/>
          <a:stretch/>
        </p:blipFill>
        <p:spPr>
          <a:xfrm>
            <a:off x="6400259" y="3514383"/>
            <a:ext cx="5156516" cy="2809102"/>
          </a:xfrm>
          <a:prstGeom prst="rect">
            <a:avLst/>
          </a:prstGeom>
        </p:spPr>
      </p:pic>
    </p:spTree>
    <p:extLst>
      <p:ext uri="{BB962C8B-B14F-4D97-AF65-F5344CB8AC3E}">
        <p14:creationId xmlns:p14="http://schemas.microsoft.com/office/powerpoint/2010/main" val="12353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ational model of a Turing machine">
            <a:extLst>
              <a:ext uri="{FF2B5EF4-FFF2-40B4-BE49-F238E27FC236}">
                <a16:creationId xmlns:a16="http://schemas.microsoft.com/office/drawing/2014/main" id="{8909E4CE-5632-4F4C-8592-6545616FAF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1" t="6421" r="1140"/>
          <a:stretch/>
        </p:blipFill>
        <p:spPr bwMode="auto">
          <a:xfrm>
            <a:off x="5620027" y="3316113"/>
            <a:ext cx="6117704" cy="284296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63494A9A-E730-464E-BE47-986BB492E4B2}"/>
              </a:ext>
            </a:extLst>
          </p:cNvPr>
          <p:cNvSpPr>
            <a:spLocks noGrp="1"/>
          </p:cNvSpPr>
          <p:nvPr>
            <p:ph type="title"/>
          </p:nvPr>
        </p:nvSpPr>
        <p:spPr/>
        <p:txBody>
          <a:bodyPr/>
          <a:lstStyle/>
          <a:p>
            <a:r>
              <a:rPr lang="zh-CN" altLang="en-US"/>
              <a:t>图灵机</a:t>
            </a:r>
            <a:endParaRPr lang="zh-CN" altLang="en-US" dirty="0"/>
          </a:p>
        </p:txBody>
      </p:sp>
      <p:sp>
        <p:nvSpPr>
          <p:cNvPr id="13" name="内容占位符 12">
            <a:extLst>
              <a:ext uri="{FF2B5EF4-FFF2-40B4-BE49-F238E27FC236}">
                <a16:creationId xmlns:a16="http://schemas.microsoft.com/office/drawing/2014/main" id="{8D222C27-796E-423C-B7E9-0A7F37ADB17D}"/>
              </a:ext>
            </a:extLst>
          </p:cNvPr>
          <p:cNvSpPr>
            <a:spLocks noGrp="1"/>
          </p:cNvSpPr>
          <p:nvPr>
            <p:ph idx="1"/>
          </p:nvPr>
        </p:nvSpPr>
        <p:spPr>
          <a:xfrm>
            <a:off x="439615" y="1433016"/>
            <a:ext cx="5112688" cy="4932616"/>
          </a:xfrm>
        </p:spPr>
        <p:txBody>
          <a:bodyPr/>
          <a:lstStyle/>
          <a:p>
            <a:r>
              <a:rPr lang="zh-CN" altLang="en-US" dirty="0"/>
              <a:t>图灵机主要有以下三部分组成：</a:t>
            </a:r>
            <a:endParaRPr lang="en-US" altLang="zh-CN" dirty="0"/>
          </a:p>
          <a:p>
            <a:pPr lvl="1"/>
            <a:r>
              <a:rPr lang="zh-CN" altLang="en-US" dirty="0"/>
              <a:t>无限长的纸带，可以比作是计算机的内存。</a:t>
            </a:r>
            <a:endParaRPr lang="en-US" altLang="zh-CN" dirty="0"/>
          </a:p>
          <a:p>
            <a:pPr lvl="1"/>
            <a:r>
              <a:rPr lang="zh-CN" altLang="en-US" dirty="0"/>
              <a:t>读写头。</a:t>
            </a:r>
          </a:p>
          <a:p>
            <a:pPr lvl="1"/>
            <a:r>
              <a:rPr lang="zh-CN" altLang="en-US" dirty="0"/>
              <a:t>控制器，可以根据程序中制定的状态转移规则，决定读写头的具体操作。</a:t>
            </a:r>
            <a:endParaRPr lang="en-US" altLang="zh-CN" dirty="0"/>
          </a:p>
          <a:p>
            <a:r>
              <a:rPr lang="zh-CN" altLang="en-US" dirty="0"/>
              <a:t>图灵机可以做下面三个基本的操作：</a:t>
            </a:r>
          </a:p>
          <a:p>
            <a:pPr lvl="1"/>
            <a:r>
              <a:rPr lang="zh-CN" altLang="en-US" dirty="0"/>
              <a:t>读取指针头指向的符号；</a:t>
            </a:r>
          </a:p>
          <a:p>
            <a:pPr lvl="1"/>
            <a:r>
              <a:rPr lang="zh-CN" altLang="en-US" dirty="0"/>
              <a:t>修改方框中的字符；</a:t>
            </a:r>
          </a:p>
          <a:p>
            <a:pPr lvl="1"/>
            <a:r>
              <a:rPr lang="zh-CN" altLang="en-US" dirty="0"/>
              <a:t>将纸带向左或者向右移动，以便修改其临近方格的值。</a:t>
            </a:r>
            <a:endParaRPr lang="en-US" altLang="zh-CN" dirty="0"/>
          </a:p>
        </p:txBody>
      </p:sp>
      <p:pic>
        <p:nvPicPr>
          <p:cNvPr id="16" name="Picture 2" descr="https://img-blog.csdnimg.cn/img_convert/7af75391e97e2a384947ac64c4f76eda.png">
            <a:extLst>
              <a:ext uri="{FF2B5EF4-FFF2-40B4-BE49-F238E27FC236}">
                <a16:creationId xmlns:a16="http://schemas.microsoft.com/office/drawing/2014/main" id="{19C05E4B-06A0-4675-9376-1672FF5F3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623" y="999454"/>
            <a:ext cx="4607269" cy="2081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09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94A9A-E730-464E-BE47-986BB492E4B2}"/>
              </a:ext>
            </a:extLst>
          </p:cNvPr>
          <p:cNvSpPr>
            <a:spLocks noGrp="1"/>
          </p:cNvSpPr>
          <p:nvPr>
            <p:ph type="title"/>
          </p:nvPr>
        </p:nvSpPr>
        <p:spPr/>
        <p:txBody>
          <a:bodyPr/>
          <a:lstStyle/>
          <a:p>
            <a:r>
              <a:rPr lang="zh-CN" altLang="en-US" dirty="0"/>
              <a:t>例：用图灵机完成逻辑“非”操作</a:t>
            </a:r>
          </a:p>
        </p:txBody>
      </p:sp>
      <p:sp>
        <p:nvSpPr>
          <p:cNvPr id="13" name="内容占位符 12">
            <a:extLst>
              <a:ext uri="{FF2B5EF4-FFF2-40B4-BE49-F238E27FC236}">
                <a16:creationId xmlns:a16="http://schemas.microsoft.com/office/drawing/2014/main" id="{8D222C27-796E-423C-B7E9-0A7F37ADB17D}"/>
              </a:ext>
            </a:extLst>
          </p:cNvPr>
          <p:cNvSpPr>
            <a:spLocks noGrp="1"/>
          </p:cNvSpPr>
          <p:nvPr>
            <p:ph idx="1"/>
          </p:nvPr>
        </p:nvSpPr>
        <p:spPr>
          <a:xfrm>
            <a:off x="439615" y="1433016"/>
            <a:ext cx="11298116" cy="708822"/>
          </a:xfrm>
        </p:spPr>
        <p:txBody>
          <a:bodyPr/>
          <a:lstStyle/>
          <a:p>
            <a:r>
              <a:rPr lang="zh-CN" altLang="en-US" dirty="0"/>
              <a:t>在空白的纸带上打印</a:t>
            </a:r>
            <a:r>
              <a:rPr lang="en-US" altLang="zh-CN" dirty="0">
                <a:solidFill>
                  <a:srgbClr val="0070C0"/>
                </a:solidFill>
              </a:rPr>
              <a:t>1 1 0</a:t>
            </a:r>
            <a:r>
              <a:rPr lang="zh-CN" altLang="en-US" dirty="0"/>
              <a:t>这三个数字。</a:t>
            </a:r>
          </a:p>
        </p:txBody>
      </p:sp>
      <p:sp>
        <p:nvSpPr>
          <p:cNvPr id="19" name="内容占位符 12">
            <a:extLst>
              <a:ext uri="{FF2B5EF4-FFF2-40B4-BE49-F238E27FC236}">
                <a16:creationId xmlns:a16="http://schemas.microsoft.com/office/drawing/2014/main" id="{D2DC77BF-DF86-47EF-B8FD-56076BDF7187}"/>
              </a:ext>
            </a:extLst>
          </p:cNvPr>
          <p:cNvSpPr txBox="1">
            <a:spLocks/>
          </p:cNvSpPr>
          <p:nvPr/>
        </p:nvSpPr>
        <p:spPr>
          <a:xfrm>
            <a:off x="6532605" y="2578607"/>
            <a:ext cx="4667844" cy="562218"/>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对</a:t>
            </a:r>
            <a:r>
              <a:rPr lang="en-US" altLang="zh-CN" dirty="0">
                <a:solidFill>
                  <a:srgbClr val="0070C0"/>
                </a:solidFill>
              </a:rPr>
              <a:t>1 1 0</a:t>
            </a:r>
            <a:r>
              <a:rPr lang="zh-CN" altLang="en-US" dirty="0"/>
              <a:t>进行“非”运算。</a:t>
            </a:r>
          </a:p>
        </p:txBody>
      </p:sp>
      <p:graphicFrame>
        <p:nvGraphicFramePr>
          <p:cNvPr id="17" name="表格 16">
            <a:extLst>
              <a:ext uri="{FF2B5EF4-FFF2-40B4-BE49-F238E27FC236}">
                <a16:creationId xmlns:a16="http://schemas.microsoft.com/office/drawing/2014/main" id="{2A577E17-4CE6-4664-A018-24EC0E2A5569}"/>
              </a:ext>
            </a:extLst>
          </p:cNvPr>
          <p:cNvGraphicFramePr>
            <a:graphicFrameLocks noGrp="1"/>
          </p:cNvGraphicFramePr>
          <p:nvPr>
            <p:extLst>
              <p:ext uri="{D42A27DB-BD31-4B8C-83A1-F6EECF244321}">
                <p14:modId xmlns:p14="http://schemas.microsoft.com/office/powerpoint/2010/main" val="2279713258"/>
              </p:ext>
            </p:extLst>
          </p:nvPr>
        </p:nvGraphicFramePr>
        <p:xfrm>
          <a:off x="914399" y="2706659"/>
          <a:ext cx="4744998" cy="517744"/>
        </p:xfrm>
        <a:graphic>
          <a:graphicData uri="http://schemas.openxmlformats.org/drawingml/2006/table">
            <a:tbl>
              <a:tblPr firstRow="1" bandRow="1">
                <a:tableStyleId>{5C22544A-7EE6-4342-B048-85BDC9FD1C3A}</a:tableStyleId>
              </a:tblPr>
              <a:tblGrid>
                <a:gridCol w="527222">
                  <a:extLst>
                    <a:ext uri="{9D8B030D-6E8A-4147-A177-3AD203B41FA5}">
                      <a16:colId xmlns:a16="http://schemas.microsoft.com/office/drawing/2014/main" val="2247430967"/>
                    </a:ext>
                  </a:extLst>
                </a:gridCol>
                <a:gridCol w="527222">
                  <a:extLst>
                    <a:ext uri="{9D8B030D-6E8A-4147-A177-3AD203B41FA5}">
                      <a16:colId xmlns:a16="http://schemas.microsoft.com/office/drawing/2014/main" val="985280212"/>
                    </a:ext>
                  </a:extLst>
                </a:gridCol>
                <a:gridCol w="527222">
                  <a:extLst>
                    <a:ext uri="{9D8B030D-6E8A-4147-A177-3AD203B41FA5}">
                      <a16:colId xmlns:a16="http://schemas.microsoft.com/office/drawing/2014/main" val="2665229446"/>
                    </a:ext>
                  </a:extLst>
                </a:gridCol>
                <a:gridCol w="527222">
                  <a:extLst>
                    <a:ext uri="{9D8B030D-6E8A-4147-A177-3AD203B41FA5}">
                      <a16:colId xmlns:a16="http://schemas.microsoft.com/office/drawing/2014/main" val="861521604"/>
                    </a:ext>
                  </a:extLst>
                </a:gridCol>
                <a:gridCol w="527222">
                  <a:extLst>
                    <a:ext uri="{9D8B030D-6E8A-4147-A177-3AD203B41FA5}">
                      <a16:colId xmlns:a16="http://schemas.microsoft.com/office/drawing/2014/main" val="4241931113"/>
                    </a:ext>
                  </a:extLst>
                </a:gridCol>
                <a:gridCol w="527222">
                  <a:extLst>
                    <a:ext uri="{9D8B030D-6E8A-4147-A177-3AD203B41FA5}">
                      <a16:colId xmlns:a16="http://schemas.microsoft.com/office/drawing/2014/main" val="2929958977"/>
                    </a:ext>
                  </a:extLst>
                </a:gridCol>
                <a:gridCol w="527222">
                  <a:extLst>
                    <a:ext uri="{9D8B030D-6E8A-4147-A177-3AD203B41FA5}">
                      <a16:colId xmlns:a16="http://schemas.microsoft.com/office/drawing/2014/main" val="3755598435"/>
                    </a:ext>
                  </a:extLst>
                </a:gridCol>
                <a:gridCol w="527222">
                  <a:extLst>
                    <a:ext uri="{9D8B030D-6E8A-4147-A177-3AD203B41FA5}">
                      <a16:colId xmlns:a16="http://schemas.microsoft.com/office/drawing/2014/main" val="3109166038"/>
                    </a:ext>
                  </a:extLst>
                </a:gridCol>
                <a:gridCol w="527222">
                  <a:extLst>
                    <a:ext uri="{9D8B030D-6E8A-4147-A177-3AD203B41FA5}">
                      <a16:colId xmlns:a16="http://schemas.microsoft.com/office/drawing/2014/main" val="3279437258"/>
                    </a:ext>
                  </a:extLst>
                </a:gridCol>
              </a:tblGrid>
              <a:tr h="517744">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extLst>
                  <a:ext uri="{0D108BD9-81ED-4DB2-BD59-A6C34878D82A}">
                    <a16:rowId xmlns:a16="http://schemas.microsoft.com/office/drawing/2014/main" val="567961072"/>
                  </a:ext>
                </a:extLst>
              </a:tr>
            </a:tbl>
          </a:graphicData>
        </a:graphic>
      </p:graphicFrame>
      <p:sp>
        <p:nvSpPr>
          <p:cNvPr id="20" name="箭头: 五边形 19">
            <a:extLst>
              <a:ext uri="{FF2B5EF4-FFF2-40B4-BE49-F238E27FC236}">
                <a16:creationId xmlns:a16="http://schemas.microsoft.com/office/drawing/2014/main" id="{1BFE6048-EBDF-4ECC-AA9B-557CE6D9307E}"/>
              </a:ext>
            </a:extLst>
          </p:cNvPr>
          <p:cNvSpPr/>
          <p:nvPr/>
        </p:nvSpPr>
        <p:spPr>
          <a:xfrm rot="5400000">
            <a:off x="3028026" y="2198178"/>
            <a:ext cx="517744" cy="421152"/>
          </a:xfrm>
          <a:prstGeom prst="homePlate">
            <a:avLst/>
          </a:prstGeom>
          <a:solidFill>
            <a:srgbClr val="DFFFBF"/>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DD0C1A57-9B71-4D95-BF54-4669A0C85C73}"/>
              </a:ext>
            </a:extLst>
          </p:cNvPr>
          <p:cNvSpPr/>
          <p:nvPr/>
        </p:nvSpPr>
        <p:spPr>
          <a:xfrm rot="10800000">
            <a:off x="1441622" y="2167083"/>
            <a:ext cx="1128584" cy="359974"/>
          </a:xfrm>
          <a:prstGeom prst="rightArrow">
            <a:avLst/>
          </a:prstGeom>
          <a:solidFill>
            <a:srgbClr val="D9D9FF"/>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6" name="表格 35">
            <a:extLst>
              <a:ext uri="{FF2B5EF4-FFF2-40B4-BE49-F238E27FC236}">
                <a16:creationId xmlns:a16="http://schemas.microsoft.com/office/drawing/2014/main" id="{B1DE446F-0916-4F22-A96A-44C1F865C21E}"/>
              </a:ext>
            </a:extLst>
          </p:cNvPr>
          <p:cNvGraphicFramePr>
            <a:graphicFrameLocks noGrp="1"/>
          </p:cNvGraphicFramePr>
          <p:nvPr>
            <p:extLst>
              <p:ext uri="{D42A27DB-BD31-4B8C-83A1-F6EECF244321}">
                <p14:modId xmlns:p14="http://schemas.microsoft.com/office/powerpoint/2010/main" val="3972419155"/>
              </p:ext>
            </p:extLst>
          </p:nvPr>
        </p:nvGraphicFramePr>
        <p:xfrm>
          <a:off x="914399" y="3633598"/>
          <a:ext cx="4744998" cy="517744"/>
        </p:xfrm>
        <a:graphic>
          <a:graphicData uri="http://schemas.openxmlformats.org/drawingml/2006/table">
            <a:tbl>
              <a:tblPr firstRow="1" bandRow="1">
                <a:tableStyleId>{5C22544A-7EE6-4342-B048-85BDC9FD1C3A}</a:tableStyleId>
              </a:tblPr>
              <a:tblGrid>
                <a:gridCol w="527222">
                  <a:extLst>
                    <a:ext uri="{9D8B030D-6E8A-4147-A177-3AD203B41FA5}">
                      <a16:colId xmlns:a16="http://schemas.microsoft.com/office/drawing/2014/main" val="2247430967"/>
                    </a:ext>
                  </a:extLst>
                </a:gridCol>
                <a:gridCol w="527222">
                  <a:extLst>
                    <a:ext uri="{9D8B030D-6E8A-4147-A177-3AD203B41FA5}">
                      <a16:colId xmlns:a16="http://schemas.microsoft.com/office/drawing/2014/main" val="985280212"/>
                    </a:ext>
                  </a:extLst>
                </a:gridCol>
                <a:gridCol w="527222">
                  <a:extLst>
                    <a:ext uri="{9D8B030D-6E8A-4147-A177-3AD203B41FA5}">
                      <a16:colId xmlns:a16="http://schemas.microsoft.com/office/drawing/2014/main" val="2665229446"/>
                    </a:ext>
                  </a:extLst>
                </a:gridCol>
                <a:gridCol w="527222">
                  <a:extLst>
                    <a:ext uri="{9D8B030D-6E8A-4147-A177-3AD203B41FA5}">
                      <a16:colId xmlns:a16="http://schemas.microsoft.com/office/drawing/2014/main" val="861521604"/>
                    </a:ext>
                  </a:extLst>
                </a:gridCol>
                <a:gridCol w="527222">
                  <a:extLst>
                    <a:ext uri="{9D8B030D-6E8A-4147-A177-3AD203B41FA5}">
                      <a16:colId xmlns:a16="http://schemas.microsoft.com/office/drawing/2014/main" val="4241931113"/>
                    </a:ext>
                  </a:extLst>
                </a:gridCol>
                <a:gridCol w="527222">
                  <a:extLst>
                    <a:ext uri="{9D8B030D-6E8A-4147-A177-3AD203B41FA5}">
                      <a16:colId xmlns:a16="http://schemas.microsoft.com/office/drawing/2014/main" val="2929958977"/>
                    </a:ext>
                  </a:extLst>
                </a:gridCol>
                <a:gridCol w="527222">
                  <a:extLst>
                    <a:ext uri="{9D8B030D-6E8A-4147-A177-3AD203B41FA5}">
                      <a16:colId xmlns:a16="http://schemas.microsoft.com/office/drawing/2014/main" val="3755598435"/>
                    </a:ext>
                  </a:extLst>
                </a:gridCol>
                <a:gridCol w="527222">
                  <a:extLst>
                    <a:ext uri="{9D8B030D-6E8A-4147-A177-3AD203B41FA5}">
                      <a16:colId xmlns:a16="http://schemas.microsoft.com/office/drawing/2014/main" val="3109166038"/>
                    </a:ext>
                  </a:extLst>
                </a:gridCol>
                <a:gridCol w="527222">
                  <a:extLst>
                    <a:ext uri="{9D8B030D-6E8A-4147-A177-3AD203B41FA5}">
                      <a16:colId xmlns:a16="http://schemas.microsoft.com/office/drawing/2014/main" val="3279437258"/>
                    </a:ext>
                  </a:extLst>
                </a:gridCol>
              </a:tblGrid>
              <a:tr h="517744">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extLst>
                  <a:ext uri="{0D108BD9-81ED-4DB2-BD59-A6C34878D82A}">
                    <a16:rowId xmlns:a16="http://schemas.microsoft.com/office/drawing/2014/main" val="567961072"/>
                  </a:ext>
                </a:extLst>
              </a:tr>
            </a:tbl>
          </a:graphicData>
        </a:graphic>
      </p:graphicFrame>
      <p:graphicFrame>
        <p:nvGraphicFramePr>
          <p:cNvPr id="37" name="表格 36">
            <a:extLst>
              <a:ext uri="{FF2B5EF4-FFF2-40B4-BE49-F238E27FC236}">
                <a16:creationId xmlns:a16="http://schemas.microsoft.com/office/drawing/2014/main" id="{DF41D342-FA04-4DD9-AD52-030C81E7B4EB}"/>
              </a:ext>
            </a:extLst>
          </p:cNvPr>
          <p:cNvGraphicFramePr>
            <a:graphicFrameLocks noGrp="1"/>
          </p:cNvGraphicFramePr>
          <p:nvPr>
            <p:extLst>
              <p:ext uri="{D42A27DB-BD31-4B8C-83A1-F6EECF244321}">
                <p14:modId xmlns:p14="http://schemas.microsoft.com/office/powerpoint/2010/main" val="583799516"/>
              </p:ext>
            </p:extLst>
          </p:nvPr>
        </p:nvGraphicFramePr>
        <p:xfrm>
          <a:off x="914399" y="4560537"/>
          <a:ext cx="4744998" cy="517744"/>
        </p:xfrm>
        <a:graphic>
          <a:graphicData uri="http://schemas.openxmlformats.org/drawingml/2006/table">
            <a:tbl>
              <a:tblPr firstRow="1" bandRow="1">
                <a:tableStyleId>{5C22544A-7EE6-4342-B048-85BDC9FD1C3A}</a:tableStyleId>
              </a:tblPr>
              <a:tblGrid>
                <a:gridCol w="527222">
                  <a:extLst>
                    <a:ext uri="{9D8B030D-6E8A-4147-A177-3AD203B41FA5}">
                      <a16:colId xmlns:a16="http://schemas.microsoft.com/office/drawing/2014/main" val="2247430967"/>
                    </a:ext>
                  </a:extLst>
                </a:gridCol>
                <a:gridCol w="527222">
                  <a:extLst>
                    <a:ext uri="{9D8B030D-6E8A-4147-A177-3AD203B41FA5}">
                      <a16:colId xmlns:a16="http://schemas.microsoft.com/office/drawing/2014/main" val="985280212"/>
                    </a:ext>
                  </a:extLst>
                </a:gridCol>
                <a:gridCol w="527222">
                  <a:extLst>
                    <a:ext uri="{9D8B030D-6E8A-4147-A177-3AD203B41FA5}">
                      <a16:colId xmlns:a16="http://schemas.microsoft.com/office/drawing/2014/main" val="2665229446"/>
                    </a:ext>
                  </a:extLst>
                </a:gridCol>
                <a:gridCol w="527222">
                  <a:extLst>
                    <a:ext uri="{9D8B030D-6E8A-4147-A177-3AD203B41FA5}">
                      <a16:colId xmlns:a16="http://schemas.microsoft.com/office/drawing/2014/main" val="861521604"/>
                    </a:ext>
                  </a:extLst>
                </a:gridCol>
                <a:gridCol w="527222">
                  <a:extLst>
                    <a:ext uri="{9D8B030D-6E8A-4147-A177-3AD203B41FA5}">
                      <a16:colId xmlns:a16="http://schemas.microsoft.com/office/drawing/2014/main" val="4241931113"/>
                    </a:ext>
                  </a:extLst>
                </a:gridCol>
                <a:gridCol w="527222">
                  <a:extLst>
                    <a:ext uri="{9D8B030D-6E8A-4147-A177-3AD203B41FA5}">
                      <a16:colId xmlns:a16="http://schemas.microsoft.com/office/drawing/2014/main" val="2929958977"/>
                    </a:ext>
                  </a:extLst>
                </a:gridCol>
                <a:gridCol w="527222">
                  <a:extLst>
                    <a:ext uri="{9D8B030D-6E8A-4147-A177-3AD203B41FA5}">
                      <a16:colId xmlns:a16="http://schemas.microsoft.com/office/drawing/2014/main" val="3755598435"/>
                    </a:ext>
                  </a:extLst>
                </a:gridCol>
                <a:gridCol w="527222">
                  <a:extLst>
                    <a:ext uri="{9D8B030D-6E8A-4147-A177-3AD203B41FA5}">
                      <a16:colId xmlns:a16="http://schemas.microsoft.com/office/drawing/2014/main" val="3109166038"/>
                    </a:ext>
                  </a:extLst>
                </a:gridCol>
                <a:gridCol w="527222">
                  <a:extLst>
                    <a:ext uri="{9D8B030D-6E8A-4147-A177-3AD203B41FA5}">
                      <a16:colId xmlns:a16="http://schemas.microsoft.com/office/drawing/2014/main" val="3279437258"/>
                    </a:ext>
                  </a:extLst>
                </a:gridCol>
              </a:tblGrid>
              <a:tr h="517744">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extLst>
                  <a:ext uri="{0D108BD9-81ED-4DB2-BD59-A6C34878D82A}">
                    <a16:rowId xmlns:a16="http://schemas.microsoft.com/office/drawing/2014/main" val="567961072"/>
                  </a:ext>
                </a:extLst>
              </a:tr>
            </a:tbl>
          </a:graphicData>
        </a:graphic>
      </p:graphicFrame>
      <p:graphicFrame>
        <p:nvGraphicFramePr>
          <p:cNvPr id="38" name="表格 37">
            <a:extLst>
              <a:ext uri="{FF2B5EF4-FFF2-40B4-BE49-F238E27FC236}">
                <a16:creationId xmlns:a16="http://schemas.microsoft.com/office/drawing/2014/main" id="{AEFD5658-F24E-471B-A2A6-928AE60DA41C}"/>
              </a:ext>
            </a:extLst>
          </p:cNvPr>
          <p:cNvGraphicFramePr>
            <a:graphicFrameLocks noGrp="1"/>
          </p:cNvGraphicFramePr>
          <p:nvPr>
            <p:extLst>
              <p:ext uri="{D42A27DB-BD31-4B8C-83A1-F6EECF244321}">
                <p14:modId xmlns:p14="http://schemas.microsoft.com/office/powerpoint/2010/main" val="643426536"/>
              </p:ext>
            </p:extLst>
          </p:nvPr>
        </p:nvGraphicFramePr>
        <p:xfrm>
          <a:off x="914399" y="5571845"/>
          <a:ext cx="4744998" cy="517744"/>
        </p:xfrm>
        <a:graphic>
          <a:graphicData uri="http://schemas.openxmlformats.org/drawingml/2006/table">
            <a:tbl>
              <a:tblPr firstRow="1" bandRow="1">
                <a:tableStyleId>{5C22544A-7EE6-4342-B048-85BDC9FD1C3A}</a:tableStyleId>
              </a:tblPr>
              <a:tblGrid>
                <a:gridCol w="527222">
                  <a:extLst>
                    <a:ext uri="{9D8B030D-6E8A-4147-A177-3AD203B41FA5}">
                      <a16:colId xmlns:a16="http://schemas.microsoft.com/office/drawing/2014/main" val="2247430967"/>
                    </a:ext>
                  </a:extLst>
                </a:gridCol>
                <a:gridCol w="527222">
                  <a:extLst>
                    <a:ext uri="{9D8B030D-6E8A-4147-A177-3AD203B41FA5}">
                      <a16:colId xmlns:a16="http://schemas.microsoft.com/office/drawing/2014/main" val="985280212"/>
                    </a:ext>
                  </a:extLst>
                </a:gridCol>
                <a:gridCol w="527222">
                  <a:extLst>
                    <a:ext uri="{9D8B030D-6E8A-4147-A177-3AD203B41FA5}">
                      <a16:colId xmlns:a16="http://schemas.microsoft.com/office/drawing/2014/main" val="2665229446"/>
                    </a:ext>
                  </a:extLst>
                </a:gridCol>
                <a:gridCol w="527222">
                  <a:extLst>
                    <a:ext uri="{9D8B030D-6E8A-4147-A177-3AD203B41FA5}">
                      <a16:colId xmlns:a16="http://schemas.microsoft.com/office/drawing/2014/main" val="861521604"/>
                    </a:ext>
                  </a:extLst>
                </a:gridCol>
                <a:gridCol w="527222">
                  <a:extLst>
                    <a:ext uri="{9D8B030D-6E8A-4147-A177-3AD203B41FA5}">
                      <a16:colId xmlns:a16="http://schemas.microsoft.com/office/drawing/2014/main" val="4241931113"/>
                    </a:ext>
                  </a:extLst>
                </a:gridCol>
                <a:gridCol w="527222">
                  <a:extLst>
                    <a:ext uri="{9D8B030D-6E8A-4147-A177-3AD203B41FA5}">
                      <a16:colId xmlns:a16="http://schemas.microsoft.com/office/drawing/2014/main" val="2929958977"/>
                    </a:ext>
                  </a:extLst>
                </a:gridCol>
                <a:gridCol w="527222">
                  <a:extLst>
                    <a:ext uri="{9D8B030D-6E8A-4147-A177-3AD203B41FA5}">
                      <a16:colId xmlns:a16="http://schemas.microsoft.com/office/drawing/2014/main" val="3755598435"/>
                    </a:ext>
                  </a:extLst>
                </a:gridCol>
                <a:gridCol w="527222">
                  <a:extLst>
                    <a:ext uri="{9D8B030D-6E8A-4147-A177-3AD203B41FA5}">
                      <a16:colId xmlns:a16="http://schemas.microsoft.com/office/drawing/2014/main" val="3109166038"/>
                    </a:ext>
                  </a:extLst>
                </a:gridCol>
                <a:gridCol w="527222">
                  <a:extLst>
                    <a:ext uri="{9D8B030D-6E8A-4147-A177-3AD203B41FA5}">
                      <a16:colId xmlns:a16="http://schemas.microsoft.com/office/drawing/2014/main" val="3279437258"/>
                    </a:ext>
                  </a:extLst>
                </a:gridCol>
              </a:tblGrid>
              <a:tr h="517744">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0</a:t>
                      </a: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extLst>
                  <a:ext uri="{0D108BD9-81ED-4DB2-BD59-A6C34878D82A}">
                    <a16:rowId xmlns:a16="http://schemas.microsoft.com/office/drawing/2014/main" val="567961072"/>
                  </a:ext>
                </a:extLst>
              </a:tr>
            </a:tbl>
          </a:graphicData>
        </a:graphic>
      </p:graphicFrame>
      <p:graphicFrame>
        <p:nvGraphicFramePr>
          <p:cNvPr id="27" name="表格 26">
            <a:extLst>
              <a:ext uri="{FF2B5EF4-FFF2-40B4-BE49-F238E27FC236}">
                <a16:creationId xmlns:a16="http://schemas.microsoft.com/office/drawing/2014/main" id="{6FFF06BD-7949-4ED7-937C-F1FB869F1A43}"/>
              </a:ext>
            </a:extLst>
          </p:cNvPr>
          <p:cNvGraphicFramePr>
            <a:graphicFrameLocks noGrp="1"/>
          </p:cNvGraphicFramePr>
          <p:nvPr>
            <p:extLst>
              <p:ext uri="{D42A27DB-BD31-4B8C-83A1-F6EECF244321}">
                <p14:modId xmlns:p14="http://schemas.microsoft.com/office/powerpoint/2010/main" val="349648235"/>
              </p:ext>
            </p:extLst>
          </p:nvPr>
        </p:nvGraphicFramePr>
        <p:xfrm>
          <a:off x="7092778" y="863710"/>
          <a:ext cx="4107671" cy="1483360"/>
        </p:xfrm>
        <a:graphic>
          <a:graphicData uri="http://schemas.openxmlformats.org/drawingml/2006/table">
            <a:tbl>
              <a:tblPr firstRow="1" bandRow="1">
                <a:tableStyleId>{5C22544A-7EE6-4342-B048-85BDC9FD1C3A}</a:tableStyleId>
              </a:tblPr>
              <a:tblGrid>
                <a:gridCol w="1347995">
                  <a:extLst>
                    <a:ext uri="{9D8B030D-6E8A-4147-A177-3AD203B41FA5}">
                      <a16:colId xmlns:a16="http://schemas.microsoft.com/office/drawing/2014/main" val="2632977938"/>
                    </a:ext>
                  </a:extLst>
                </a:gridCol>
                <a:gridCol w="1169773">
                  <a:extLst>
                    <a:ext uri="{9D8B030D-6E8A-4147-A177-3AD203B41FA5}">
                      <a16:colId xmlns:a16="http://schemas.microsoft.com/office/drawing/2014/main" val="1862545477"/>
                    </a:ext>
                  </a:extLst>
                </a:gridCol>
                <a:gridCol w="1589903">
                  <a:extLst>
                    <a:ext uri="{9D8B030D-6E8A-4147-A177-3AD203B41FA5}">
                      <a16:colId xmlns:a16="http://schemas.microsoft.com/office/drawing/2014/main" val="399070598"/>
                    </a:ext>
                  </a:extLst>
                </a:gridCol>
              </a:tblGrid>
              <a:tr h="370840">
                <a:tc>
                  <a:txBody>
                    <a:bodyPr/>
                    <a:lstStyle/>
                    <a:p>
                      <a:pPr algn="ctr"/>
                      <a:r>
                        <a:rPr lang="zh-CN" altLang="en-US" b="0" dirty="0">
                          <a:solidFill>
                            <a:srgbClr val="0070C0"/>
                          </a:solidFill>
                          <a:latin typeface="微软雅黑" panose="020B0503020204020204" pitchFamily="34" charset="-122"/>
                          <a:ea typeface="微软雅黑" panose="020B0503020204020204" pitchFamily="34" charset="-122"/>
                        </a:rPr>
                        <a:t>读到的符号</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zh-CN" altLang="en-US" b="0" dirty="0">
                          <a:solidFill>
                            <a:srgbClr val="0070C0"/>
                          </a:solidFill>
                          <a:latin typeface="微软雅黑" panose="020B0503020204020204" pitchFamily="34" charset="-122"/>
                          <a:ea typeface="微软雅黑" panose="020B0503020204020204" pitchFamily="34" charset="-122"/>
                        </a:rPr>
                        <a:t>写入指令</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zh-CN" altLang="en-US" b="0" dirty="0">
                          <a:solidFill>
                            <a:srgbClr val="0070C0"/>
                          </a:solidFill>
                          <a:latin typeface="微软雅黑" panose="020B0503020204020204" pitchFamily="34" charset="-122"/>
                          <a:ea typeface="微软雅黑" panose="020B0503020204020204" pitchFamily="34" charset="-122"/>
                        </a:rPr>
                        <a:t>移动指令</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915630956"/>
                  </a:ext>
                </a:extLst>
              </a:tr>
              <a:tr h="370840">
                <a:tc>
                  <a:txBody>
                    <a:bodyPr/>
                    <a:lstStyle/>
                    <a:p>
                      <a:pPr algn="ct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空</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b="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b="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864006305"/>
                  </a:ext>
                </a:extLst>
              </a:tr>
              <a:tr h="370840">
                <a:tc>
                  <a:txBody>
                    <a:bodyPr/>
                    <a:lstStyle/>
                    <a:p>
                      <a:pPr algn="ct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0</a:t>
                      </a:r>
                      <a:endParaRPr lang="zh-CN" altLang="en-US" b="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写入</a:t>
                      </a: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b="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向右移动纸带</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097187919"/>
                  </a:ext>
                </a:extLst>
              </a:tr>
              <a:tr h="370840">
                <a:tc>
                  <a:txBody>
                    <a:bodyPr/>
                    <a:lstStyle/>
                    <a:p>
                      <a:pPr algn="ct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b="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写入</a:t>
                      </a: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0</a:t>
                      </a:r>
                      <a:endParaRPr lang="zh-CN" altLang="en-US" b="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向右移动纸带</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3954978374"/>
                  </a:ext>
                </a:extLst>
              </a:tr>
            </a:tbl>
          </a:graphicData>
        </a:graphic>
      </p:graphicFrame>
      <p:graphicFrame>
        <p:nvGraphicFramePr>
          <p:cNvPr id="40" name="表格 39">
            <a:extLst>
              <a:ext uri="{FF2B5EF4-FFF2-40B4-BE49-F238E27FC236}">
                <a16:creationId xmlns:a16="http://schemas.microsoft.com/office/drawing/2014/main" id="{C4B5CDF6-8693-403A-BF06-D24B910D273E}"/>
              </a:ext>
            </a:extLst>
          </p:cNvPr>
          <p:cNvGraphicFramePr>
            <a:graphicFrameLocks noGrp="1"/>
          </p:cNvGraphicFramePr>
          <p:nvPr>
            <p:extLst>
              <p:ext uri="{D42A27DB-BD31-4B8C-83A1-F6EECF244321}">
                <p14:modId xmlns:p14="http://schemas.microsoft.com/office/powerpoint/2010/main" val="2769154866"/>
              </p:ext>
            </p:extLst>
          </p:nvPr>
        </p:nvGraphicFramePr>
        <p:xfrm>
          <a:off x="6594388" y="3360074"/>
          <a:ext cx="4744998" cy="517744"/>
        </p:xfrm>
        <a:graphic>
          <a:graphicData uri="http://schemas.openxmlformats.org/drawingml/2006/table">
            <a:tbl>
              <a:tblPr firstRow="1" bandRow="1">
                <a:tableStyleId>{5C22544A-7EE6-4342-B048-85BDC9FD1C3A}</a:tableStyleId>
              </a:tblPr>
              <a:tblGrid>
                <a:gridCol w="527222">
                  <a:extLst>
                    <a:ext uri="{9D8B030D-6E8A-4147-A177-3AD203B41FA5}">
                      <a16:colId xmlns:a16="http://schemas.microsoft.com/office/drawing/2014/main" val="2247430967"/>
                    </a:ext>
                  </a:extLst>
                </a:gridCol>
                <a:gridCol w="527222">
                  <a:extLst>
                    <a:ext uri="{9D8B030D-6E8A-4147-A177-3AD203B41FA5}">
                      <a16:colId xmlns:a16="http://schemas.microsoft.com/office/drawing/2014/main" val="985280212"/>
                    </a:ext>
                  </a:extLst>
                </a:gridCol>
                <a:gridCol w="527222">
                  <a:extLst>
                    <a:ext uri="{9D8B030D-6E8A-4147-A177-3AD203B41FA5}">
                      <a16:colId xmlns:a16="http://schemas.microsoft.com/office/drawing/2014/main" val="2665229446"/>
                    </a:ext>
                  </a:extLst>
                </a:gridCol>
                <a:gridCol w="527222">
                  <a:extLst>
                    <a:ext uri="{9D8B030D-6E8A-4147-A177-3AD203B41FA5}">
                      <a16:colId xmlns:a16="http://schemas.microsoft.com/office/drawing/2014/main" val="861521604"/>
                    </a:ext>
                  </a:extLst>
                </a:gridCol>
                <a:gridCol w="527222">
                  <a:extLst>
                    <a:ext uri="{9D8B030D-6E8A-4147-A177-3AD203B41FA5}">
                      <a16:colId xmlns:a16="http://schemas.microsoft.com/office/drawing/2014/main" val="4241931113"/>
                    </a:ext>
                  </a:extLst>
                </a:gridCol>
                <a:gridCol w="527222">
                  <a:extLst>
                    <a:ext uri="{9D8B030D-6E8A-4147-A177-3AD203B41FA5}">
                      <a16:colId xmlns:a16="http://schemas.microsoft.com/office/drawing/2014/main" val="2929958977"/>
                    </a:ext>
                  </a:extLst>
                </a:gridCol>
                <a:gridCol w="527222">
                  <a:extLst>
                    <a:ext uri="{9D8B030D-6E8A-4147-A177-3AD203B41FA5}">
                      <a16:colId xmlns:a16="http://schemas.microsoft.com/office/drawing/2014/main" val="3755598435"/>
                    </a:ext>
                  </a:extLst>
                </a:gridCol>
                <a:gridCol w="527222">
                  <a:extLst>
                    <a:ext uri="{9D8B030D-6E8A-4147-A177-3AD203B41FA5}">
                      <a16:colId xmlns:a16="http://schemas.microsoft.com/office/drawing/2014/main" val="3109166038"/>
                    </a:ext>
                  </a:extLst>
                </a:gridCol>
                <a:gridCol w="527222">
                  <a:extLst>
                    <a:ext uri="{9D8B030D-6E8A-4147-A177-3AD203B41FA5}">
                      <a16:colId xmlns:a16="http://schemas.microsoft.com/office/drawing/2014/main" val="3279437258"/>
                    </a:ext>
                  </a:extLst>
                </a:gridCol>
              </a:tblGrid>
              <a:tr h="517744">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solidFill>
                      <a:srgbClr val="FFFFCC"/>
                    </a:solid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solidFill>
                      <a:srgbClr val="FFFFCC"/>
                    </a:solid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solidFill>
                      <a:srgbClr val="FFFFCC"/>
                    </a:solid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solidFill>
                      <a:srgbClr val="FFFFCC"/>
                    </a:solidFill>
                  </a:tcPr>
                </a:tc>
                <a:tc>
                  <a:txBody>
                    <a:bodyPr/>
                    <a:lstStyle/>
                    <a:p>
                      <a:pPr algn="ctr"/>
                      <a:r>
                        <a:rPr lang="en-US" altLang="zh-CN" sz="2400" b="0" dirty="0">
                          <a:solidFill>
                            <a:schemeClr val="tx1"/>
                          </a:solidFill>
                        </a:rPr>
                        <a:t>0</a:t>
                      </a: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solidFill>
                      <a:srgbClr val="FFFFCC"/>
                    </a:solid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solidFill>
                      <a:srgbClr val="FFFFCC"/>
                    </a:solid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solidFill>
                      <a:srgbClr val="FFFFCC"/>
                    </a:solid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solidFill>
                      <a:srgbClr val="FFFFCC"/>
                    </a:solidFill>
                  </a:tcPr>
                </a:tc>
                <a:extLst>
                  <a:ext uri="{0D108BD9-81ED-4DB2-BD59-A6C34878D82A}">
                    <a16:rowId xmlns:a16="http://schemas.microsoft.com/office/drawing/2014/main" val="567961072"/>
                  </a:ext>
                </a:extLst>
              </a:tr>
            </a:tbl>
          </a:graphicData>
        </a:graphic>
      </p:graphicFrame>
      <p:graphicFrame>
        <p:nvGraphicFramePr>
          <p:cNvPr id="41" name="表格 40">
            <a:extLst>
              <a:ext uri="{FF2B5EF4-FFF2-40B4-BE49-F238E27FC236}">
                <a16:creationId xmlns:a16="http://schemas.microsoft.com/office/drawing/2014/main" id="{E1780776-FBC3-4F08-8324-A27DCF7EE56F}"/>
              </a:ext>
            </a:extLst>
          </p:cNvPr>
          <p:cNvGraphicFramePr>
            <a:graphicFrameLocks noGrp="1"/>
          </p:cNvGraphicFramePr>
          <p:nvPr>
            <p:extLst>
              <p:ext uri="{D42A27DB-BD31-4B8C-83A1-F6EECF244321}">
                <p14:modId xmlns:p14="http://schemas.microsoft.com/office/powerpoint/2010/main" val="2394026674"/>
              </p:ext>
            </p:extLst>
          </p:nvPr>
        </p:nvGraphicFramePr>
        <p:xfrm>
          <a:off x="6594388" y="4151342"/>
          <a:ext cx="4744998" cy="517744"/>
        </p:xfrm>
        <a:graphic>
          <a:graphicData uri="http://schemas.openxmlformats.org/drawingml/2006/table">
            <a:tbl>
              <a:tblPr firstRow="1" bandRow="1">
                <a:tableStyleId>{5C22544A-7EE6-4342-B048-85BDC9FD1C3A}</a:tableStyleId>
              </a:tblPr>
              <a:tblGrid>
                <a:gridCol w="527222">
                  <a:extLst>
                    <a:ext uri="{9D8B030D-6E8A-4147-A177-3AD203B41FA5}">
                      <a16:colId xmlns:a16="http://schemas.microsoft.com/office/drawing/2014/main" val="2247430967"/>
                    </a:ext>
                  </a:extLst>
                </a:gridCol>
                <a:gridCol w="527222">
                  <a:extLst>
                    <a:ext uri="{9D8B030D-6E8A-4147-A177-3AD203B41FA5}">
                      <a16:colId xmlns:a16="http://schemas.microsoft.com/office/drawing/2014/main" val="985280212"/>
                    </a:ext>
                  </a:extLst>
                </a:gridCol>
                <a:gridCol w="527222">
                  <a:extLst>
                    <a:ext uri="{9D8B030D-6E8A-4147-A177-3AD203B41FA5}">
                      <a16:colId xmlns:a16="http://schemas.microsoft.com/office/drawing/2014/main" val="2665229446"/>
                    </a:ext>
                  </a:extLst>
                </a:gridCol>
                <a:gridCol w="527222">
                  <a:extLst>
                    <a:ext uri="{9D8B030D-6E8A-4147-A177-3AD203B41FA5}">
                      <a16:colId xmlns:a16="http://schemas.microsoft.com/office/drawing/2014/main" val="861521604"/>
                    </a:ext>
                  </a:extLst>
                </a:gridCol>
                <a:gridCol w="527222">
                  <a:extLst>
                    <a:ext uri="{9D8B030D-6E8A-4147-A177-3AD203B41FA5}">
                      <a16:colId xmlns:a16="http://schemas.microsoft.com/office/drawing/2014/main" val="4241931113"/>
                    </a:ext>
                  </a:extLst>
                </a:gridCol>
                <a:gridCol w="527222">
                  <a:extLst>
                    <a:ext uri="{9D8B030D-6E8A-4147-A177-3AD203B41FA5}">
                      <a16:colId xmlns:a16="http://schemas.microsoft.com/office/drawing/2014/main" val="2929958977"/>
                    </a:ext>
                  </a:extLst>
                </a:gridCol>
                <a:gridCol w="527222">
                  <a:extLst>
                    <a:ext uri="{9D8B030D-6E8A-4147-A177-3AD203B41FA5}">
                      <a16:colId xmlns:a16="http://schemas.microsoft.com/office/drawing/2014/main" val="3755598435"/>
                    </a:ext>
                  </a:extLst>
                </a:gridCol>
                <a:gridCol w="527222">
                  <a:extLst>
                    <a:ext uri="{9D8B030D-6E8A-4147-A177-3AD203B41FA5}">
                      <a16:colId xmlns:a16="http://schemas.microsoft.com/office/drawing/2014/main" val="3109166038"/>
                    </a:ext>
                  </a:extLst>
                </a:gridCol>
                <a:gridCol w="527222">
                  <a:extLst>
                    <a:ext uri="{9D8B030D-6E8A-4147-A177-3AD203B41FA5}">
                      <a16:colId xmlns:a16="http://schemas.microsoft.com/office/drawing/2014/main" val="3279437258"/>
                    </a:ext>
                  </a:extLst>
                </a:gridCol>
              </a:tblGrid>
              <a:tr h="517744">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extLst>
                  <a:ext uri="{0D108BD9-81ED-4DB2-BD59-A6C34878D82A}">
                    <a16:rowId xmlns:a16="http://schemas.microsoft.com/office/drawing/2014/main" val="567961072"/>
                  </a:ext>
                </a:extLst>
              </a:tr>
            </a:tbl>
          </a:graphicData>
        </a:graphic>
      </p:graphicFrame>
      <p:sp>
        <p:nvSpPr>
          <p:cNvPr id="42" name="箭头: 右 41">
            <a:extLst>
              <a:ext uri="{FF2B5EF4-FFF2-40B4-BE49-F238E27FC236}">
                <a16:creationId xmlns:a16="http://schemas.microsoft.com/office/drawing/2014/main" id="{A8290E90-672F-4DBB-B6AB-C4C3D8082777}"/>
              </a:ext>
            </a:extLst>
          </p:cNvPr>
          <p:cNvSpPr/>
          <p:nvPr/>
        </p:nvSpPr>
        <p:spPr>
          <a:xfrm>
            <a:off x="10149017" y="2785544"/>
            <a:ext cx="1128584" cy="359974"/>
          </a:xfrm>
          <a:prstGeom prst="rightArrow">
            <a:avLst/>
          </a:prstGeom>
          <a:solidFill>
            <a:srgbClr val="D9D9FF"/>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表格 42">
            <a:extLst>
              <a:ext uri="{FF2B5EF4-FFF2-40B4-BE49-F238E27FC236}">
                <a16:creationId xmlns:a16="http://schemas.microsoft.com/office/drawing/2014/main" id="{D24F2CAE-D1C9-40A5-A847-AFF09495A2C1}"/>
              </a:ext>
            </a:extLst>
          </p:cNvPr>
          <p:cNvGraphicFramePr>
            <a:graphicFrameLocks noGrp="1"/>
          </p:cNvGraphicFramePr>
          <p:nvPr>
            <p:extLst>
              <p:ext uri="{D42A27DB-BD31-4B8C-83A1-F6EECF244321}">
                <p14:modId xmlns:p14="http://schemas.microsoft.com/office/powerpoint/2010/main" val="1735115491"/>
              </p:ext>
            </p:extLst>
          </p:nvPr>
        </p:nvGraphicFramePr>
        <p:xfrm>
          <a:off x="6594388" y="4942610"/>
          <a:ext cx="4744998" cy="517744"/>
        </p:xfrm>
        <a:graphic>
          <a:graphicData uri="http://schemas.openxmlformats.org/drawingml/2006/table">
            <a:tbl>
              <a:tblPr firstRow="1" bandRow="1">
                <a:tableStyleId>{5C22544A-7EE6-4342-B048-85BDC9FD1C3A}</a:tableStyleId>
              </a:tblPr>
              <a:tblGrid>
                <a:gridCol w="527222">
                  <a:extLst>
                    <a:ext uri="{9D8B030D-6E8A-4147-A177-3AD203B41FA5}">
                      <a16:colId xmlns:a16="http://schemas.microsoft.com/office/drawing/2014/main" val="2247430967"/>
                    </a:ext>
                  </a:extLst>
                </a:gridCol>
                <a:gridCol w="527222">
                  <a:extLst>
                    <a:ext uri="{9D8B030D-6E8A-4147-A177-3AD203B41FA5}">
                      <a16:colId xmlns:a16="http://schemas.microsoft.com/office/drawing/2014/main" val="985280212"/>
                    </a:ext>
                  </a:extLst>
                </a:gridCol>
                <a:gridCol w="527222">
                  <a:extLst>
                    <a:ext uri="{9D8B030D-6E8A-4147-A177-3AD203B41FA5}">
                      <a16:colId xmlns:a16="http://schemas.microsoft.com/office/drawing/2014/main" val="2665229446"/>
                    </a:ext>
                  </a:extLst>
                </a:gridCol>
                <a:gridCol w="527222">
                  <a:extLst>
                    <a:ext uri="{9D8B030D-6E8A-4147-A177-3AD203B41FA5}">
                      <a16:colId xmlns:a16="http://schemas.microsoft.com/office/drawing/2014/main" val="861521604"/>
                    </a:ext>
                  </a:extLst>
                </a:gridCol>
                <a:gridCol w="527222">
                  <a:extLst>
                    <a:ext uri="{9D8B030D-6E8A-4147-A177-3AD203B41FA5}">
                      <a16:colId xmlns:a16="http://schemas.microsoft.com/office/drawing/2014/main" val="4241931113"/>
                    </a:ext>
                  </a:extLst>
                </a:gridCol>
                <a:gridCol w="527222">
                  <a:extLst>
                    <a:ext uri="{9D8B030D-6E8A-4147-A177-3AD203B41FA5}">
                      <a16:colId xmlns:a16="http://schemas.microsoft.com/office/drawing/2014/main" val="2929958977"/>
                    </a:ext>
                  </a:extLst>
                </a:gridCol>
                <a:gridCol w="527222">
                  <a:extLst>
                    <a:ext uri="{9D8B030D-6E8A-4147-A177-3AD203B41FA5}">
                      <a16:colId xmlns:a16="http://schemas.microsoft.com/office/drawing/2014/main" val="3755598435"/>
                    </a:ext>
                  </a:extLst>
                </a:gridCol>
                <a:gridCol w="527222">
                  <a:extLst>
                    <a:ext uri="{9D8B030D-6E8A-4147-A177-3AD203B41FA5}">
                      <a16:colId xmlns:a16="http://schemas.microsoft.com/office/drawing/2014/main" val="3109166038"/>
                    </a:ext>
                  </a:extLst>
                </a:gridCol>
                <a:gridCol w="527222">
                  <a:extLst>
                    <a:ext uri="{9D8B030D-6E8A-4147-A177-3AD203B41FA5}">
                      <a16:colId xmlns:a16="http://schemas.microsoft.com/office/drawing/2014/main" val="3279437258"/>
                    </a:ext>
                  </a:extLst>
                </a:gridCol>
              </a:tblGrid>
              <a:tr h="517744">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0</a:t>
                      </a: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extLst>
                  <a:ext uri="{0D108BD9-81ED-4DB2-BD59-A6C34878D82A}">
                    <a16:rowId xmlns:a16="http://schemas.microsoft.com/office/drawing/2014/main" val="567961072"/>
                  </a:ext>
                </a:extLst>
              </a:tr>
            </a:tbl>
          </a:graphicData>
        </a:graphic>
      </p:graphicFrame>
      <p:graphicFrame>
        <p:nvGraphicFramePr>
          <p:cNvPr id="44" name="表格 43">
            <a:extLst>
              <a:ext uri="{FF2B5EF4-FFF2-40B4-BE49-F238E27FC236}">
                <a16:creationId xmlns:a16="http://schemas.microsoft.com/office/drawing/2014/main" id="{15E4769F-D4B0-4941-B975-A61A10C8CFC5}"/>
              </a:ext>
            </a:extLst>
          </p:cNvPr>
          <p:cNvGraphicFramePr>
            <a:graphicFrameLocks noGrp="1"/>
          </p:cNvGraphicFramePr>
          <p:nvPr>
            <p:extLst>
              <p:ext uri="{D42A27DB-BD31-4B8C-83A1-F6EECF244321}">
                <p14:modId xmlns:p14="http://schemas.microsoft.com/office/powerpoint/2010/main" val="3479296932"/>
              </p:ext>
            </p:extLst>
          </p:nvPr>
        </p:nvGraphicFramePr>
        <p:xfrm>
          <a:off x="6594388" y="5733878"/>
          <a:ext cx="4744998" cy="517744"/>
        </p:xfrm>
        <a:graphic>
          <a:graphicData uri="http://schemas.openxmlformats.org/drawingml/2006/table">
            <a:tbl>
              <a:tblPr firstRow="1" bandRow="1">
                <a:tableStyleId>{5C22544A-7EE6-4342-B048-85BDC9FD1C3A}</a:tableStyleId>
              </a:tblPr>
              <a:tblGrid>
                <a:gridCol w="527222">
                  <a:extLst>
                    <a:ext uri="{9D8B030D-6E8A-4147-A177-3AD203B41FA5}">
                      <a16:colId xmlns:a16="http://schemas.microsoft.com/office/drawing/2014/main" val="2247430967"/>
                    </a:ext>
                  </a:extLst>
                </a:gridCol>
                <a:gridCol w="527222">
                  <a:extLst>
                    <a:ext uri="{9D8B030D-6E8A-4147-A177-3AD203B41FA5}">
                      <a16:colId xmlns:a16="http://schemas.microsoft.com/office/drawing/2014/main" val="985280212"/>
                    </a:ext>
                  </a:extLst>
                </a:gridCol>
                <a:gridCol w="527222">
                  <a:extLst>
                    <a:ext uri="{9D8B030D-6E8A-4147-A177-3AD203B41FA5}">
                      <a16:colId xmlns:a16="http://schemas.microsoft.com/office/drawing/2014/main" val="2665229446"/>
                    </a:ext>
                  </a:extLst>
                </a:gridCol>
                <a:gridCol w="527222">
                  <a:extLst>
                    <a:ext uri="{9D8B030D-6E8A-4147-A177-3AD203B41FA5}">
                      <a16:colId xmlns:a16="http://schemas.microsoft.com/office/drawing/2014/main" val="861521604"/>
                    </a:ext>
                  </a:extLst>
                </a:gridCol>
                <a:gridCol w="527222">
                  <a:extLst>
                    <a:ext uri="{9D8B030D-6E8A-4147-A177-3AD203B41FA5}">
                      <a16:colId xmlns:a16="http://schemas.microsoft.com/office/drawing/2014/main" val="4241931113"/>
                    </a:ext>
                  </a:extLst>
                </a:gridCol>
                <a:gridCol w="527222">
                  <a:extLst>
                    <a:ext uri="{9D8B030D-6E8A-4147-A177-3AD203B41FA5}">
                      <a16:colId xmlns:a16="http://schemas.microsoft.com/office/drawing/2014/main" val="2929958977"/>
                    </a:ext>
                  </a:extLst>
                </a:gridCol>
                <a:gridCol w="527222">
                  <a:extLst>
                    <a:ext uri="{9D8B030D-6E8A-4147-A177-3AD203B41FA5}">
                      <a16:colId xmlns:a16="http://schemas.microsoft.com/office/drawing/2014/main" val="3755598435"/>
                    </a:ext>
                  </a:extLst>
                </a:gridCol>
                <a:gridCol w="527222">
                  <a:extLst>
                    <a:ext uri="{9D8B030D-6E8A-4147-A177-3AD203B41FA5}">
                      <a16:colId xmlns:a16="http://schemas.microsoft.com/office/drawing/2014/main" val="3109166038"/>
                    </a:ext>
                  </a:extLst>
                </a:gridCol>
                <a:gridCol w="527222">
                  <a:extLst>
                    <a:ext uri="{9D8B030D-6E8A-4147-A177-3AD203B41FA5}">
                      <a16:colId xmlns:a16="http://schemas.microsoft.com/office/drawing/2014/main" val="3279437258"/>
                    </a:ext>
                  </a:extLst>
                </a:gridCol>
              </a:tblGrid>
              <a:tr h="517744">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0</a:t>
                      </a:r>
                      <a:endParaRPr lang="zh-CN" altLang="en-US" sz="24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0</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tc>
                  <a:txBody>
                    <a:bodyPr/>
                    <a:lstStyle/>
                    <a:p>
                      <a:pPr algn="ctr"/>
                      <a:endParaRPr lang="zh-CN" altLang="en-US" sz="2400" dirty="0">
                        <a:solidFill>
                          <a:schemeClr val="tx1"/>
                        </a:solidFill>
                      </a:endParaRPr>
                    </a:p>
                  </a:txBody>
                  <a:tcPr marL="0" marR="0" marT="0" marB="0" anchor="ctr">
                    <a:lnL w="12700" cap="flat" cmpd="sng" algn="ctr">
                      <a:solidFill>
                        <a:schemeClr val="tx1">
                          <a:lumMod val="75000"/>
                          <a:lumOff val="25000"/>
                        </a:schemeClr>
                      </a:solidFill>
                      <a:prstDash val="sysDash"/>
                      <a:round/>
                      <a:headEnd type="none" w="med" len="med"/>
                      <a:tailEnd type="none" w="med" len="med"/>
                    </a:lnL>
                    <a:lnR w="12700" cap="flat" cmpd="sng" algn="ctr">
                      <a:solidFill>
                        <a:schemeClr val="tx1">
                          <a:lumMod val="75000"/>
                          <a:lumOff val="25000"/>
                        </a:schemeClr>
                      </a:solidFill>
                      <a:prstDash val="sysDash"/>
                      <a:round/>
                      <a:headEnd type="none" w="med" len="med"/>
                      <a:tailEnd type="none" w="med" len="med"/>
                    </a:lnR>
                    <a:lnT w="12700" cap="flat" cmpd="sng" algn="ctr">
                      <a:solidFill>
                        <a:schemeClr val="tx1">
                          <a:lumMod val="75000"/>
                          <a:lumOff val="25000"/>
                        </a:schemeClr>
                      </a:solidFill>
                      <a:prstDash val="sysDash"/>
                      <a:round/>
                      <a:headEnd type="none" w="med" len="med"/>
                      <a:tailEnd type="none" w="med" len="med"/>
                    </a:lnT>
                    <a:lnB w="12700" cap="flat" cmpd="sng" algn="ctr">
                      <a:solidFill>
                        <a:schemeClr val="tx1">
                          <a:lumMod val="75000"/>
                          <a:lumOff val="25000"/>
                        </a:schemeClr>
                      </a:solidFill>
                      <a:prstDash val="sysDash"/>
                      <a:round/>
                      <a:headEnd type="none" w="med" len="med"/>
                      <a:tailEnd type="none" w="med" len="med"/>
                    </a:lnB>
                    <a:noFill/>
                  </a:tcPr>
                </a:tc>
                <a:extLst>
                  <a:ext uri="{0D108BD9-81ED-4DB2-BD59-A6C34878D82A}">
                    <a16:rowId xmlns:a16="http://schemas.microsoft.com/office/drawing/2014/main" val="567961072"/>
                  </a:ext>
                </a:extLst>
              </a:tr>
            </a:tbl>
          </a:graphicData>
        </a:graphic>
      </p:graphicFrame>
    </p:spTree>
    <p:extLst>
      <p:ext uri="{BB962C8B-B14F-4D97-AF65-F5344CB8AC3E}">
        <p14:creationId xmlns:p14="http://schemas.microsoft.com/office/powerpoint/2010/main" val="319917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94A9A-E730-464E-BE47-986BB492E4B2}"/>
              </a:ext>
            </a:extLst>
          </p:cNvPr>
          <p:cNvSpPr>
            <a:spLocks noGrp="1"/>
          </p:cNvSpPr>
          <p:nvPr>
            <p:ph type="title"/>
          </p:nvPr>
        </p:nvSpPr>
        <p:spPr/>
        <p:txBody>
          <a:bodyPr/>
          <a:lstStyle/>
          <a:p>
            <a:r>
              <a:rPr lang="zh-CN" altLang="en-US" dirty="0"/>
              <a:t>图灵机的意义</a:t>
            </a:r>
          </a:p>
        </p:txBody>
      </p:sp>
      <p:sp>
        <p:nvSpPr>
          <p:cNvPr id="3" name="内容占位符 2">
            <a:extLst>
              <a:ext uri="{FF2B5EF4-FFF2-40B4-BE49-F238E27FC236}">
                <a16:creationId xmlns:a16="http://schemas.microsoft.com/office/drawing/2014/main" id="{9600A3B4-5F49-4CB2-850F-BB26580BC2F3}"/>
              </a:ext>
            </a:extLst>
          </p:cNvPr>
          <p:cNvSpPr>
            <a:spLocks noGrp="1"/>
          </p:cNvSpPr>
          <p:nvPr>
            <p:ph idx="1"/>
          </p:nvPr>
        </p:nvSpPr>
        <p:spPr/>
        <p:txBody>
          <a:bodyPr/>
          <a:lstStyle/>
          <a:p>
            <a:r>
              <a:rPr lang="zh-CN" altLang="en-US" dirty="0"/>
              <a:t>证明了</a:t>
            </a:r>
            <a:r>
              <a:rPr lang="zh-CN" altLang="en-US" dirty="0">
                <a:solidFill>
                  <a:srgbClr val="0070C0"/>
                </a:solidFill>
              </a:rPr>
              <a:t>通用计算理论</a:t>
            </a:r>
            <a:r>
              <a:rPr lang="zh-CN" altLang="en-US" dirty="0"/>
              <a:t>，肯定了计算机实现的可能性，同时它给出了</a:t>
            </a:r>
            <a:r>
              <a:rPr lang="zh-CN" altLang="en-US" dirty="0">
                <a:solidFill>
                  <a:srgbClr val="0070C0"/>
                </a:solidFill>
              </a:rPr>
              <a:t>计算机应有的主要架构</a:t>
            </a:r>
            <a:endParaRPr lang="en-US" altLang="zh-CN" dirty="0"/>
          </a:p>
          <a:p>
            <a:r>
              <a:rPr lang="zh-CN" altLang="en-US" dirty="0"/>
              <a:t>图灵机模型引入了</a:t>
            </a:r>
            <a:r>
              <a:rPr lang="zh-CN" altLang="en-US" dirty="0">
                <a:solidFill>
                  <a:srgbClr val="0070C0"/>
                </a:solidFill>
              </a:rPr>
              <a:t>读写与算法、程序语言的概念</a:t>
            </a:r>
            <a:r>
              <a:rPr lang="zh-CN" altLang="en-US" dirty="0"/>
              <a:t>，极大的突破了过去的计算机器的设计理念 </a:t>
            </a:r>
            <a:endParaRPr lang="en-US" altLang="zh-CN" dirty="0"/>
          </a:p>
          <a:p>
            <a:r>
              <a:rPr lang="zh-CN" altLang="en-US" dirty="0"/>
              <a:t>图灵机模型理论是</a:t>
            </a:r>
            <a:r>
              <a:rPr lang="zh-CN" altLang="en-US" dirty="0">
                <a:solidFill>
                  <a:srgbClr val="0070C0"/>
                </a:solidFill>
              </a:rPr>
              <a:t>计算学科最核心的理论</a:t>
            </a:r>
            <a:r>
              <a:rPr lang="zh-CN" altLang="en-US" dirty="0"/>
              <a:t>，因为计算机的极限计算能力就是通用图灵机的计算能力，很多问题可以转化到图灵机这个简单的模型来考虑。</a:t>
            </a:r>
            <a:endParaRPr lang="en-US" altLang="zh-CN" dirty="0"/>
          </a:p>
          <a:p>
            <a:r>
              <a:rPr lang="zh-CN" altLang="en-US" dirty="0"/>
              <a:t>“图灵机”只是</a:t>
            </a:r>
            <a:r>
              <a:rPr lang="zh-CN" altLang="en-US" dirty="0">
                <a:solidFill>
                  <a:srgbClr val="0070C0"/>
                </a:solidFill>
              </a:rPr>
              <a:t>假象的“计算机”</a:t>
            </a:r>
            <a:r>
              <a:rPr lang="zh-CN" altLang="en-US" dirty="0"/>
              <a:t>，完全没有考虑硬件状态，考虑的焦点是逻辑结构。</a:t>
            </a:r>
            <a:endParaRPr lang="en-US" altLang="zh-CN" dirty="0"/>
          </a:p>
          <a:p>
            <a:endParaRPr lang="en-US" altLang="zh-CN" dirty="0"/>
          </a:p>
          <a:p>
            <a:r>
              <a:rPr lang="zh-CN" altLang="en-US" dirty="0"/>
              <a:t>通用图灵机等于向我们展示这样一个过程：</a:t>
            </a:r>
            <a:endParaRPr lang="en-US" altLang="zh-CN" dirty="0"/>
          </a:p>
          <a:p>
            <a:pPr lvl="1"/>
            <a:r>
              <a:rPr lang="zh-CN" altLang="en-US" dirty="0"/>
              <a:t>程序和其输入可以先保存到</a:t>
            </a:r>
            <a:r>
              <a:rPr lang="zh-CN" altLang="en-US" dirty="0">
                <a:solidFill>
                  <a:srgbClr val="0070C0"/>
                </a:solidFill>
              </a:rPr>
              <a:t>存储带</a:t>
            </a:r>
            <a:r>
              <a:rPr lang="zh-CN" altLang="en-US" dirty="0"/>
              <a:t>上，图灵机就按</a:t>
            </a:r>
            <a:r>
              <a:rPr lang="zh-CN" altLang="en-US" dirty="0">
                <a:solidFill>
                  <a:srgbClr val="0070C0"/>
                </a:solidFill>
              </a:rPr>
              <a:t>程序</a:t>
            </a:r>
            <a:r>
              <a:rPr lang="zh-CN" altLang="en-US" dirty="0"/>
              <a:t>一步一步运行直到给出结果，结果也保存在</a:t>
            </a:r>
            <a:r>
              <a:rPr lang="zh-CN" altLang="en-US" dirty="0">
                <a:solidFill>
                  <a:srgbClr val="0070C0"/>
                </a:solidFill>
              </a:rPr>
              <a:t>存储带</a:t>
            </a:r>
            <a:r>
              <a:rPr lang="zh-CN" altLang="en-US" dirty="0"/>
              <a:t>上。</a:t>
            </a:r>
            <a:endParaRPr lang="en-US" altLang="zh-CN" dirty="0"/>
          </a:p>
        </p:txBody>
      </p:sp>
    </p:spTree>
    <p:extLst>
      <p:ext uri="{BB962C8B-B14F-4D97-AF65-F5344CB8AC3E}">
        <p14:creationId xmlns:p14="http://schemas.microsoft.com/office/powerpoint/2010/main" val="318559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6ADB5-9486-463B-AA22-04A21DE2566B}"/>
              </a:ext>
            </a:extLst>
          </p:cNvPr>
          <p:cNvSpPr>
            <a:spLocks noGrp="1"/>
          </p:cNvSpPr>
          <p:nvPr>
            <p:ph type="title"/>
          </p:nvPr>
        </p:nvSpPr>
        <p:spPr/>
        <p:txBody>
          <a:bodyPr/>
          <a:lstStyle/>
          <a:p>
            <a:r>
              <a:rPr lang="zh-CN" altLang="en-US" dirty="0"/>
              <a:t> 阿塔纳索夫</a:t>
            </a:r>
            <a:r>
              <a:rPr lang="en-US" altLang="zh-CN" dirty="0"/>
              <a:t>-</a:t>
            </a:r>
            <a:r>
              <a:rPr lang="zh-CN" altLang="en-US" dirty="0"/>
              <a:t>贝瑞计算机</a:t>
            </a:r>
            <a:r>
              <a:rPr lang="zh-CN" altLang="en-US" sz="2000" dirty="0"/>
              <a:t>（</a:t>
            </a:r>
            <a:r>
              <a:rPr lang="en-US" altLang="zh-CN" sz="2000" dirty="0"/>
              <a:t>Atanasoff–Berry Computer</a:t>
            </a:r>
            <a:r>
              <a:rPr lang="zh-CN" altLang="en-US" sz="2000" dirty="0"/>
              <a:t>，简称</a:t>
            </a:r>
            <a:r>
              <a:rPr lang="en-US" altLang="zh-CN" sz="2000" dirty="0"/>
              <a:t>ABC</a:t>
            </a:r>
            <a:r>
              <a:rPr lang="zh-CN" altLang="en-US" sz="2000" dirty="0"/>
              <a:t>计算机）</a:t>
            </a:r>
            <a:endParaRPr lang="zh-CN" altLang="en-US" dirty="0"/>
          </a:p>
        </p:txBody>
      </p:sp>
      <p:sp>
        <p:nvSpPr>
          <p:cNvPr id="3" name="内容占位符 2">
            <a:extLst>
              <a:ext uri="{FF2B5EF4-FFF2-40B4-BE49-F238E27FC236}">
                <a16:creationId xmlns:a16="http://schemas.microsoft.com/office/drawing/2014/main" id="{A564C2A3-0179-4A03-A12E-C3EFAF850B18}"/>
              </a:ext>
            </a:extLst>
          </p:cNvPr>
          <p:cNvSpPr>
            <a:spLocks noGrp="1"/>
          </p:cNvSpPr>
          <p:nvPr>
            <p:ph idx="1"/>
          </p:nvPr>
        </p:nvSpPr>
        <p:spPr>
          <a:xfrm>
            <a:off x="439614" y="1433016"/>
            <a:ext cx="7002238" cy="2574940"/>
          </a:xfrm>
        </p:spPr>
        <p:txBody>
          <a:bodyPr/>
          <a:lstStyle/>
          <a:p>
            <a:r>
              <a:rPr lang="zh-CN" altLang="en-US" dirty="0"/>
              <a:t>爱荷华州立大学的</a:t>
            </a:r>
            <a:r>
              <a:rPr lang="zh-CN" altLang="en-US" dirty="0">
                <a:solidFill>
                  <a:srgbClr val="0070C0"/>
                </a:solidFill>
              </a:rPr>
              <a:t>约翰 </a:t>
            </a:r>
            <a:r>
              <a:rPr lang="en-US" altLang="zh-CN" dirty="0">
                <a:solidFill>
                  <a:srgbClr val="0070C0"/>
                </a:solidFill>
              </a:rPr>
              <a:t>· </a:t>
            </a:r>
            <a:r>
              <a:rPr lang="zh-CN" altLang="en-US" dirty="0">
                <a:solidFill>
                  <a:srgbClr val="0070C0"/>
                </a:solidFill>
              </a:rPr>
              <a:t>文森特 </a:t>
            </a:r>
            <a:r>
              <a:rPr lang="en-US" altLang="zh-CN" dirty="0">
                <a:solidFill>
                  <a:srgbClr val="0070C0"/>
                </a:solidFill>
              </a:rPr>
              <a:t>· </a:t>
            </a:r>
            <a:r>
              <a:rPr lang="zh-CN" altLang="en-US" dirty="0">
                <a:solidFill>
                  <a:srgbClr val="0070C0"/>
                </a:solidFill>
              </a:rPr>
              <a:t>阿塔纳索夫</a:t>
            </a:r>
            <a:r>
              <a:rPr lang="zh-CN" altLang="en-US" dirty="0"/>
              <a:t>和他的研究生</a:t>
            </a:r>
            <a:r>
              <a:rPr lang="zh-CN" altLang="en-US" dirty="0">
                <a:solidFill>
                  <a:srgbClr val="0070C0"/>
                </a:solidFill>
              </a:rPr>
              <a:t>克利福特 </a:t>
            </a:r>
            <a:r>
              <a:rPr lang="en-US" altLang="zh-CN" dirty="0">
                <a:solidFill>
                  <a:srgbClr val="0070C0"/>
                </a:solidFill>
              </a:rPr>
              <a:t>· </a:t>
            </a:r>
            <a:r>
              <a:rPr lang="zh-CN" altLang="en-US" dirty="0">
                <a:solidFill>
                  <a:srgbClr val="0070C0"/>
                </a:solidFill>
              </a:rPr>
              <a:t>贝瑞</a:t>
            </a:r>
            <a:r>
              <a:rPr lang="zh-CN" altLang="en-US" dirty="0"/>
              <a:t>在</a:t>
            </a:r>
            <a:r>
              <a:rPr lang="en-US" altLang="zh-CN" dirty="0"/>
              <a:t>1937—1941</a:t>
            </a:r>
            <a:r>
              <a:rPr lang="zh-CN" altLang="en-US" dirty="0"/>
              <a:t>年间开发。</a:t>
            </a:r>
            <a:endParaRPr lang="en-US" altLang="zh-CN" dirty="0"/>
          </a:p>
          <a:p>
            <a:r>
              <a:rPr lang="zh-CN" altLang="en-US" dirty="0"/>
              <a:t>不可编程，仅仅设计用于求解线性方程组。</a:t>
            </a:r>
            <a:r>
              <a:rPr lang="en-US" altLang="zh-CN" dirty="0"/>
              <a:t>ABC</a:t>
            </a:r>
            <a:r>
              <a:rPr lang="zh-CN" altLang="en-US" dirty="0"/>
              <a:t>计算机开创了现代计算机的重要元素，包括二进制算术和电子开关。但缺乏通用性、可变性与存储程序的机制。</a:t>
            </a:r>
          </a:p>
        </p:txBody>
      </p:sp>
      <p:pic>
        <p:nvPicPr>
          <p:cNvPr id="8194" name="Picture 2" descr="http://images.computerhistory.org/revonline/images/500004003-03-01.jpg?w=600">
            <a:extLst>
              <a:ext uri="{FF2B5EF4-FFF2-40B4-BE49-F238E27FC236}">
                <a16:creationId xmlns:a16="http://schemas.microsoft.com/office/drawing/2014/main" id="{2CE0EAA5-A63D-41D3-8957-090749C05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74" y="4079875"/>
            <a:ext cx="1504250" cy="187542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23DAF42-2165-4A52-B11F-057FC7CD0C28}"/>
              </a:ext>
            </a:extLst>
          </p:cNvPr>
          <p:cNvSpPr txBox="1"/>
          <p:nvPr/>
        </p:nvSpPr>
        <p:spPr>
          <a:xfrm>
            <a:off x="439614" y="5955302"/>
            <a:ext cx="2481770" cy="584775"/>
          </a:xfrm>
          <a:prstGeom prst="rect">
            <a:avLst/>
          </a:prstGeom>
          <a:noFill/>
        </p:spPr>
        <p:txBody>
          <a:bodyPr wrap="none" rtlCol="0">
            <a:spAutoFit/>
          </a:bodyPr>
          <a:lstStyle/>
          <a:p>
            <a:pPr algn="ctr"/>
            <a:r>
              <a:rPr lang="en-US" altLang="zh-CN" sz="1600" dirty="0"/>
              <a:t>John Vincent Atanasoff</a:t>
            </a:r>
          </a:p>
          <a:p>
            <a:pPr algn="ctr"/>
            <a:r>
              <a:rPr lang="en-US" altLang="zh-CN" sz="1600" dirty="0"/>
              <a:t>Oct 04, 1903—Jun 15, 1995</a:t>
            </a:r>
            <a:endParaRPr lang="zh-CN" altLang="en-US" sz="1600" dirty="0"/>
          </a:p>
        </p:txBody>
      </p:sp>
      <p:sp>
        <p:nvSpPr>
          <p:cNvPr id="5" name="文本框 4">
            <a:extLst>
              <a:ext uri="{FF2B5EF4-FFF2-40B4-BE49-F238E27FC236}">
                <a16:creationId xmlns:a16="http://schemas.microsoft.com/office/drawing/2014/main" id="{0616D106-E309-451E-A481-7D163290EBA0}"/>
              </a:ext>
            </a:extLst>
          </p:cNvPr>
          <p:cNvSpPr txBox="1"/>
          <p:nvPr/>
        </p:nvSpPr>
        <p:spPr>
          <a:xfrm>
            <a:off x="2891064" y="5955303"/>
            <a:ext cx="2499402" cy="584775"/>
          </a:xfrm>
          <a:prstGeom prst="rect">
            <a:avLst/>
          </a:prstGeom>
          <a:noFill/>
        </p:spPr>
        <p:txBody>
          <a:bodyPr wrap="none" rtlCol="0">
            <a:spAutoFit/>
          </a:bodyPr>
          <a:lstStyle/>
          <a:p>
            <a:pPr algn="ctr"/>
            <a:r>
              <a:rPr lang="en-US" altLang="zh-CN" sz="1600" dirty="0"/>
              <a:t>Clifford Edward Berry </a:t>
            </a:r>
          </a:p>
          <a:p>
            <a:pPr algn="ctr"/>
            <a:r>
              <a:rPr lang="en-US" altLang="zh-CN" sz="1600" dirty="0"/>
              <a:t>Apr 19, 1918—Oct 30, 1963</a:t>
            </a:r>
            <a:endParaRPr lang="zh-CN" altLang="en-US" sz="1600" dirty="0"/>
          </a:p>
        </p:txBody>
      </p:sp>
      <p:pic>
        <p:nvPicPr>
          <p:cNvPr id="8196" name="Picture 4" descr="See the source image">
            <a:extLst>
              <a:ext uri="{FF2B5EF4-FFF2-40B4-BE49-F238E27FC236}">
                <a16:creationId xmlns:a16="http://schemas.microsoft.com/office/drawing/2014/main" id="{68C6C78C-0CA2-4103-9877-E66BC0A9D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309" y="4079875"/>
            <a:ext cx="1280912" cy="187542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images.computerhistory.org/revonline/images/500002003p-03-01.jpg?w=600">
            <a:extLst>
              <a:ext uri="{FF2B5EF4-FFF2-40B4-BE49-F238E27FC236}">
                <a16:creationId xmlns:a16="http://schemas.microsoft.com/office/drawing/2014/main" id="{EA63EC71-7944-4423-B133-FA7EA535F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99" t="10892" r="4314" b="6590"/>
          <a:stretch/>
        </p:blipFill>
        <p:spPr bwMode="auto">
          <a:xfrm>
            <a:off x="7739802" y="1433016"/>
            <a:ext cx="3839259" cy="2341820"/>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a16="http://schemas.microsoft.com/office/drawing/2014/main" id="{C25E82AB-6071-468A-926D-7BD438E7E5FA}"/>
              </a:ext>
            </a:extLst>
          </p:cNvPr>
          <p:cNvSpPr txBox="1">
            <a:spLocks/>
          </p:cNvSpPr>
          <p:nvPr/>
        </p:nvSpPr>
        <p:spPr>
          <a:xfrm>
            <a:off x="5372834" y="4006373"/>
            <a:ext cx="6392993" cy="2460202"/>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ABC</a:t>
            </a:r>
            <a:r>
              <a:rPr lang="zh-CN" altLang="en-US" dirty="0"/>
              <a:t>计算机直到</a:t>
            </a:r>
            <a:r>
              <a:rPr lang="en-US" altLang="zh-CN" dirty="0"/>
              <a:t>1960</a:t>
            </a:r>
            <a:r>
              <a:rPr lang="zh-CN" altLang="en-US" dirty="0"/>
              <a:t>年才被发现和广为人知。</a:t>
            </a:r>
            <a:r>
              <a:rPr lang="en-US" altLang="zh-CN" dirty="0"/>
              <a:t>1973</a:t>
            </a:r>
            <a:r>
              <a:rPr lang="zh-CN" altLang="en-US" dirty="0"/>
              <a:t>年，美国联邦地方法院注销了埃尼阿克（</a:t>
            </a:r>
            <a:r>
              <a:rPr lang="en-US" altLang="zh-CN" dirty="0"/>
              <a:t>ENIAC</a:t>
            </a:r>
            <a:r>
              <a:rPr lang="zh-CN" altLang="en-US" dirty="0"/>
              <a:t>）的专利，并得出结论：</a:t>
            </a:r>
            <a:r>
              <a:rPr lang="en-US" altLang="zh-CN" dirty="0"/>
              <a:t>ENIAC</a:t>
            </a:r>
            <a:r>
              <a:rPr lang="zh-CN" altLang="en-US" dirty="0"/>
              <a:t>的发明者从阿塔纳索夫那里继承了电子数字计算机的主要构件思想。因此，</a:t>
            </a:r>
            <a:r>
              <a:rPr lang="en-US" altLang="zh-CN" dirty="0">
                <a:solidFill>
                  <a:srgbClr val="0070C0"/>
                </a:solidFill>
              </a:rPr>
              <a:t>ABC</a:t>
            </a:r>
            <a:r>
              <a:rPr lang="zh-CN" altLang="en-US" dirty="0">
                <a:solidFill>
                  <a:srgbClr val="0070C0"/>
                </a:solidFill>
              </a:rPr>
              <a:t>被认定为世界上第一台计算机</a:t>
            </a:r>
            <a:r>
              <a:rPr lang="zh-CN" altLang="en-US" dirty="0"/>
              <a:t>。</a:t>
            </a:r>
          </a:p>
        </p:txBody>
      </p:sp>
    </p:spTree>
    <p:extLst>
      <p:ext uri="{BB962C8B-B14F-4D97-AF65-F5344CB8AC3E}">
        <p14:creationId xmlns:p14="http://schemas.microsoft.com/office/powerpoint/2010/main" val="13453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ENIAC</a:t>
            </a:r>
            <a:r>
              <a:rPr lang="en-US" altLang="zh-CN" sz="2000" dirty="0"/>
              <a:t> (Electronic Numerical Integrator and Computer</a:t>
            </a:r>
            <a:r>
              <a:rPr lang="zh-CN" altLang="en-US" sz="2000" dirty="0"/>
              <a:t>，埃尼阿克</a:t>
            </a:r>
            <a:r>
              <a:rPr lang="en-US" altLang="zh-CN" sz="2000" dirty="0"/>
              <a:t>) </a:t>
            </a:r>
            <a:br>
              <a:rPr lang="en-US" altLang="zh-CN" dirty="0"/>
            </a:br>
            <a:endParaRPr lang="en-US" altLang="zh-CN" dirty="0"/>
          </a:p>
        </p:txBody>
      </p:sp>
      <p:sp>
        <p:nvSpPr>
          <p:cNvPr id="41987" name="Rectangle 3"/>
          <p:cNvSpPr>
            <a:spLocks noGrp="1" noChangeArrowheads="1"/>
          </p:cNvSpPr>
          <p:nvPr>
            <p:ph type="body" idx="1"/>
          </p:nvPr>
        </p:nvSpPr>
        <p:spPr>
          <a:xfrm>
            <a:off x="439614" y="1433016"/>
            <a:ext cx="5991330" cy="4932616"/>
          </a:xfrm>
        </p:spPr>
        <p:txBody>
          <a:bodyPr/>
          <a:lstStyle/>
          <a:p>
            <a:r>
              <a:rPr lang="en-US" altLang="zh-CN" dirty="0"/>
              <a:t>1946</a:t>
            </a:r>
            <a:r>
              <a:rPr lang="zh-CN" altLang="en-US" dirty="0"/>
              <a:t>年</a:t>
            </a:r>
            <a:r>
              <a:rPr lang="en-US" altLang="zh-CN" dirty="0"/>
              <a:t>2</a:t>
            </a:r>
            <a:r>
              <a:rPr lang="zh-CN" altLang="en-US" dirty="0"/>
              <a:t>月</a:t>
            </a:r>
            <a:r>
              <a:rPr lang="en-US" altLang="zh-CN" dirty="0"/>
              <a:t>14</a:t>
            </a:r>
            <a:r>
              <a:rPr lang="zh-CN" altLang="en-US" dirty="0"/>
              <a:t>日，</a:t>
            </a:r>
            <a:r>
              <a:rPr lang="en-US" altLang="zh-CN" dirty="0"/>
              <a:t>ENIAC</a:t>
            </a:r>
            <a:r>
              <a:rPr lang="zh-CN" altLang="en-US" dirty="0"/>
              <a:t>在美国宾夕法尼亚大学诞生，被认为是历史上</a:t>
            </a:r>
            <a:r>
              <a:rPr lang="zh-CN" altLang="en-US" dirty="0">
                <a:solidFill>
                  <a:srgbClr val="0070C0"/>
                </a:solidFill>
              </a:rPr>
              <a:t>第一台通用电子计算机</a:t>
            </a:r>
            <a:endParaRPr lang="en-US" altLang="zh-CN" dirty="0">
              <a:solidFill>
                <a:srgbClr val="0070C0"/>
              </a:solidFill>
            </a:endParaRPr>
          </a:p>
          <a:p>
            <a:r>
              <a:rPr lang="zh-TW" altLang="en-US" dirty="0"/>
              <a:t>每秒</a:t>
            </a:r>
            <a:r>
              <a:rPr lang="en-US" altLang="zh-TW" dirty="0"/>
              <a:t>5000</a:t>
            </a:r>
            <a:r>
              <a:rPr lang="zh-TW" altLang="en-US" dirty="0"/>
              <a:t>次加法或</a:t>
            </a:r>
            <a:r>
              <a:rPr lang="en-US" altLang="zh-TW" dirty="0"/>
              <a:t>500</a:t>
            </a:r>
            <a:r>
              <a:rPr lang="zh-TW" altLang="en-US" dirty="0"/>
              <a:t>次乘法，比</a:t>
            </a:r>
            <a:r>
              <a:rPr lang="zh-CN" altLang="en-US" dirty="0"/>
              <a:t>机械</a:t>
            </a:r>
            <a:r>
              <a:rPr lang="zh-TW" altLang="en-US" dirty="0"/>
              <a:t>式</a:t>
            </a:r>
            <a:r>
              <a:rPr lang="zh-CN" altLang="en-US" dirty="0"/>
              <a:t>计算机</a:t>
            </a:r>
            <a:r>
              <a:rPr lang="zh-TW" altLang="en-US" dirty="0"/>
              <a:t>快</a:t>
            </a:r>
            <a:r>
              <a:rPr lang="en-US" altLang="zh-TW" dirty="0"/>
              <a:t>1000</a:t>
            </a:r>
            <a:r>
              <a:rPr lang="zh-TW" altLang="en-US" dirty="0"/>
              <a:t>倍</a:t>
            </a:r>
            <a:endParaRPr lang="en-US" altLang="zh-CN" dirty="0"/>
          </a:p>
          <a:p>
            <a:pPr lvl="2"/>
            <a:endParaRPr lang="en-US" altLang="zh-CN" dirty="0"/>
          </a:p>
          <a:p>
            <a:endParaRPr lang="en-US" altLang="zh-CN" dirty="0"/>
          </a:p>
        </p:txBody>
      </p:sp>
      <p:pic>
        <p:nvPicPr>
          <p:cNvPr id="4" name="图片 34" descr="Mouchly and Ecke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08" y="3686427"/>
            <a:ext cx="2284813" cy="260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8"/>
          <p:cNvSpPr>
            <a:spLocks noChangeArrowheads="1"/>
          </p:cNvSpPr>
          <p:nvPr/>
        </p:nvSpPr>
        <p:spPr bwMode="auto">
          <a:xfrm>
            <a:off x="2934121" y="4504988"/>
            <a:ext cx="25539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sz="1600" dirty="0"/>
              <a:t>John Adam Presper Eckert Jr.</a:t>
            </a:r>
          </a:p>
          <a:p>
            <a:pPr eaLnBrk="0" hangingPunct="0"/>
            <a:r>
              <a:rPr lang="en-US" altLang="zh-CN" sz="1600" dirty="0"/>
              <a:t>Apr 09, 1919—Jun 03, 1995</a:t>
            </a:r>
          </a:p>
        </p:txBody>
      </p:sp>
      <p:pic>
        <p:nvPicPr>
          <p:cNvPr id="8" name="Picture 2" descr="http://www.fi.edu/learn/case-files/eckertmauchly/ENIAC_Image_2.jpg">
            <a:extLst>
              <a:ext uri="{FF2B5EF4-FFF2-40B4-BE49-F238E27FC236}">
                <a16:creationId xmlns:a16="http://schemas.microsoft.com/office/drawing/2014/main" id="{4F54E939-ADD2-4B89-A719-A71277CD7F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525" y="1433015"/>
            <a:ext cx="5091375" cy="343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7C2139DA-317E-401F-BD29-B9A3F5EDA349}"/>
              </a:ext>
            </a:extLst>
          </p:cNvPr>
          <p:cNvSpPr txBox="1">
            <a:spLocks noChangeArrowheads="1"/>
          </p:cNvSpPr>
          <p:nvPr/>
        </p:nvSpPr>
        <p:spPr>
          <a:xfrm>
            <a:off x="5627563" y="5001840"/>
            <a:ext cx="6176387" cy="1311039"/>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zh-CN" altLang="en-US" sz="1800" dirty="0"/>
              <a:t>由</a:t>
            </a:r>
            <a:r>
              <a:rPr lang="en-US" altLang="zh-CN" sz="1800" dirty="0"/>
              <a:t>18000</a:t>
            </a:r>
            <a:r>
              <a:rPr lang="zh-CN" altLang="en-US" sz="1800" dirty="0"/>
              <a:t>个电子管，</a:t>
            </a:r>
            <a:r>
              <a:rPr lang="en-US" altLang="zh-CN" sz="1800" dirty="0"/>
              <a:t>60000</a:t>
            </a:r>
            <a:r>
              <a:rPr lang="zh-CN" altLang="en-US" sz="1800" dirty="0"/>
              <a:t>个电阻器，</a:t>
            </a:r>
            <a:r>
              <a:rPr lang="en-US" altLang="zh-CN" sz="1800" dirty="0"/>
              <a:t>10000</a:t>
            </a:r>
            <a:r>
              <a:rPr lang="zh-CN" altLang="en-US" sz="1800" dirty="0"/>
              <a:t>个电容器、</a:t>
            </a:r>
            <a:r>
              <a:rPr lang="en-US" altLang="zh-CN" sz="1800" dirty="0"/>
              <a:t>1500</a:t>
            </a:r>
            <a:r>
              <a:rPr lang="zh-CN" altLang="en-US" sz="1800" dirty="0"/>
              <a:t>多个继电器和</a:t>
            </a:r>
            <a:r>
              <a:rPr lang="en-US" altLang="zh-CN" sz="1800" dirty="0"/>
              <a:t>6000</a:t>
            </a:r>
            <a:r>
              <a:rPr lang="zh-CN" altLang="en-US" sz="1800" dirty="0"/>
              <a:t>个开关组成</a:t>
            </a:r>
            <a:endParaRPr lang="en-US" altLang="zh-CN" sz="1800" dirty="0"/>
          </a:p>
          <a:p>
            <a:pPr>
              <a:spcBef>
                <a:spcPts val="0"/>
              </a:spcBef>
            </a:pPr>
            <a:r>
              <a:rPr lang="zh-CN" altLang="en-US" sz="1800" dirty="0"/>
              <a:t>占地</a:t>
            </a:r>
            <a:r>
              <a:rPr lang="en-US" altLang="zh-CN" sz="1800" dirty="0"/>
              <a:t>170+m</a:t>
            </a:r>
            <a:r>
              <a:rPr lang="en-US" altLang="zh-CN" sz="1800" baseline="30000" dirty="0"/>
              <a:t>2</a:t>
            </a:r>
            <a:r>
              <a:rPr lang="zh-CN" altLang="en-US" sz="1800" dirty="0"/>
              <a:t>，重量约</a:t>
            </a:r>
            <a:r>
              <a:rPr lang="en-US" altLang="zh-CN" sz="1800" dirty="0"/>
              <a:t>30t</a:t>
            </a:r>
            <a:r>
              <a:rPr lang="zh-CN" altLang="en-US" sz="1800" dirty="0"/>
              <a:t>，耗电</a:t>
            </a:r>
            <a:r>
              <a:rPr lang="en-US" altLang="zh-CN" sz="1800" dirty="0"/>
              <a:t>100kW</a:t>
            </a:r>
          </a:p>
        </p:txBody>
      </p:sp>
      <p:sp>
        <p:nvSpPr>
          <p:cNvPr id="6" name="文本框 5">
            <a:extLst>
              <a:ext uri="{FF2B5EF4-FFF2-40B4-BE49-F238E27FC236}">
                <a16:creationId xmlns:a16="http://schemas.microsoft.com/office/drawing/2014/main" id="{CD520EEC-AC91-4589-96B8-CB818A8DDC96}"/>
              </a:ext>
            </a:extLst>
          </p:cNvPr>
          <p:cNvSpPr txBox="1"/>
          <p:nvPr/>
        </p:nvSpPr>
        <p:spPr>
          <a:xfrm>
            <a:off x="2934121" y="5710521"/>
            <a:ext cx="2553904" cy="584775"/>
          </a:xfrm>
          <a:prstGeom prst="rect">
            <a:avLst/>
          </a:prstGeom>
          <a:noFill/>
        </p:spPr>
        <p:txBody>
          <a:bodyPr wrap="none" rtlCol="0">
            <a:spAutoFit/>
          </a:bodyPr>
          <a:lstStyle/>
          <a:p>
            <a:r>
              <a:rPr lang="en-US" altLang="zh-CN" sz="1600" dirty="0"/>
              <a:t>John William Mauchly</a:t>
            </a:r>
          </a:p>
          <a:p>
            <a:r>
              <a:rPr lang="en-US" altLang="zh-CN" sz="1600" dirty="0"/>
              <a:t>Aug 30,</a:t>
            </a:r>
            <a:r>
              <a:rPr lang="zh-CN" altLang="en-US" sz="1600" dirty="0"/>
              <a:t> </a:t>
            </a:r>
            <a:r>
              <a:rPr lang="en-US" altLang="zh-CN" sz="1600" dirty="0"/>
              <a:t>1907—Jan 08, 1980</a:t>
            </a:r>
            <a:endParaRPr lang="zh-CN" altLang="en-US" sz="1600" dirty="0"/>
          </a:p>
        </p:txBody>
      </p:sp>
    </p:spTree>
    <p:extLst>
      <p:ext uri="{BB962C8B-B14F-4D97-AF65-F5344CB8AC3E}">
        <p14:creationId xmlns:p14="http://schemas.microsoft.com/office/powerpoint/2010/main" val="75526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9F61D-2F5B-4FC6-AB0E-680D0580A176}"/>
              </a:ext>
            </a:extLst>
          </p:cNvPr>
          <p:cNvSpPr>
            <a:spLocks noGrp="1"/>
          </p:cNvSpPr>
          <p:nvPr>
            <p:ph type="title"/>
          </p:nvPr>
        </p:nvSpPr>
        <p:spPr/>
        <p:txBody>
          <a:bodyPr/>
          <a:lstStyle/>
          <a:p>
            <a:r>
              <a:rPr lang="zh-CN" altLang="en-US" dirty="0"/>
              <a:t>知识图谱</a:t>
            </a:r>
          </a:p>
        </p:txBody>
      </p:sp>
      <p:grpSp>
        <p:nvGrpSpPr>
          <p:cNvPr id="4" name="组合 3">
            <a:extLst>
              <a:ext uri="{FF2B5EF4-FFF2-40B4-BE49-F238E27FC236}">
                <a16:creationId xmlns:a16="http://schemas.microsoft.com/office/drawing/2014/main" id="{47556AEB-FF6E-473A-B068-A6CB09257589}"/>
              </a:ext>
            </a:extLst>
          </p:cNvPr>
          <p:cNvGrpSpPr>
            <a:grpSpLocks noChangeAspect="1"/>
          </p:cNvGrpSpPr>
          <p:nvPr/>
        </p:nvGrpSpPr>
        <p:grpSpPr>
          <a:xfrm>
            <a:off x="739452" y="1306233"/>
            <a:ext cx="10698442" cy="4902482"/>
            <a:chOff x="-1353088" y="1245779"/>
            <a:chExt cx="11451224" cy="5247435"/>
          </a:xfrm>
        </p:grpSpPr>
        <p:grpSp>
          <p:nvGrpSpPr>
            <p:cNvPr id="5" name="组合 4">
              <a:extLst>
                <a:ext uri="{FF2B5EF4-FFF2-40B4-BE49-F238E27FC236}">
                  <a16:creationId xmlns:a16="http://schemas.microsoft.com/office/drawing/2014/main" id="{BF28CABC-4D62-406D-81AE-0831D61DE81C}"/>
                </a:ext>
              </a:extLst>
            </p:cNvPr>
            <p:cNvGrpSpPr/>
            <p:nvPr/>
          </p:nvGrpSpPr>
          <p:grpSpPr>
            <a:xfrm>
              <a:off x="7390300" y="1625986"/>
              <a:ext cx="2707836" cy="658771"/>
              <a:chOff x="7333886" y="1729154"/>
              <a:chExt cx="2707836" cy="658771"/>
            </a:xfrm>
          </p:grpSpPr>
          <p:sp>
            <p:nvSpPr>
              <p:cNvPr id="70" name="椭圆形标注 67">
                <a:extLst>
                  <a:ext uri="{FF2B5EF4-FFF2-40B4-BE49-F238E27FC236}">
                    <a16:creationId xmlns:a16="http://schemas.microsoft.com/office/drawing/2014/main" id="{75355C61-B3CC-44DF-9736-3F4D6F6F5972}"/>
                  </a:ext>
                </a:extLst>
              </p:cNvPr>
              <p:cNvSpPr/>
              <p:nvPr/>
            </p:nvSpPr>
            <p:spPr>
              <a:xfrm>
                <a:off x="7333886" y="1729154"/>
                <a:ext cx="2707836" cy="658771"/>
              </a:xfrm>
              <a:prstGeom prst="wedgeEllipseCallout">
                <a:avLst>
                  <a:gd name="adj1" fmla="val -12703"/>
                  <a:gd name="adj2" fmla="val 10473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5"/>
                  </a:solidFill>
                </a:endParaRPr>
              </a:p>
            </p:txBody>
          </p:sp>
          <p:sp>
            <p:nvSpPr>
              <p:cNvPr id="71" name="文本框 71">
                <a:extLst>
                  <a:ext uri="{FF2B5EF4-FFF2-40B4-BE49-F238E27FC236}">
                    <a16:creationId xmlns:a16="http://schemas.microsoft.com/office/drawing/2014/main" id="{B1D8A20B-4BD1-4822-8913-C295B504638F}"/>
                  </a:ext>
                </a:extLst>
              </p:cNvPr>
              <p:cNvSpPr txBox="1"/>
              <p:nvPr/>
            </p:nvSpPr>
            <p:spPr>
              <a:xfrm>
                <a:off x="7352742" y="1852036"/>
                <a:ext cx="2670123" cy="39531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1"/>
                    </a:solidFill>
                    <a:latin typeface="Georgia" panose="02040502050405020303" pitchFamily="18" charset="0"/>
                    <a:ea typeface="微软雅黑" panose="020B0503020204020204" pitchFamily="34" charset="-122"/>
                  </a:rPr>
                  <a:t>1 </a:t>
                </a:r>
                <a:r>
                  <a:rPr lang="zh-CN" altLang="en-US" b="1" dirty="0">
                    <a:solidFill>
                      <a:schemeClr val="accent1"/>
                    </a:solidFill>
                    <a:latin typeface="Georgia" panose="02040502050405020303" pitchFamily="18" charset="0"/>
                    <a:ea typeface="微软雅黑" panose="020B0503020204020204" pitchFamily="34" charset="-122"/>
                  </a:rPr>
                  <a:t>信息与信息技术概述</a:t>
                </a:r>
              </a:p>
            </p:txBody>
          </p:sp>
        </p:grpSp>
        <p:grpSp>
          <p:nvGrpSpPr>
            <p:cNvPr id="6" name="组合 5">
              <a:extLst>
                <a:ext uri="{FF2B5EF4-FFF2-40B4-BE49-F238E27FC236}">
                  <a16:creationId xmlns:a16="http://schemas.microsoft.com/office/drawing/2014/main" id="{F54C30F2-C816-4BF8-A519-7782BACA7F5C}"/>
                </a:ext>
              </a:extLst>
            </p:cNvPr>
            <p:cNvGrpSpPr/>
            <p:nvPr/>
          </p:nvGrpSpPr>
          <p:grpSpPr>
            <a:xfrm>
              <a:off x="-1353088" y="1739709"/>
              <a:ext cx="3622682" cy="1295002"/>
              <a:chOff x="-1409502" y="1842877"/>
              <a:chExt cx="3622682" cy="1295002"/>
            </a:xfrm>
          </p:grpSpPr>
          <p:sp>
            <p:nvSpPr>
              <p:cNvPr id="67" name="椭圆形标注 5">
                <a:extLst>
                  <a:ext uri="{FF2B5EF4-FFF2-40B4-BE49-F238E27FC236}">
                    <a16:creationId xmlns:a16="http://schemas.microsoft.com/office/drawing/2014/main" id="{E47B75DC-A907-4550-9083-5E9238943DC1}"/>
                  </a:ext>
                </a:extLst>
              </p:cNvPr>
              <p:cNvSpPr/>
              <p:nvPr/>
            </p:nvSpPr>
            <p:spPr>
              <a:xfrm>
                <a:off x="304242" y="1842877"/>
                <a:ext cx="1908938" cy="719803"/>
              </a:xfrm>
              <a:prstGeom prst="wedgeEllipseCallout">
                <a:avLst>
                  <a:gd name="adj1" fmla="val 56888"/>
                  <a:gd name="adj2" fmla="val 84209"/>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8" name="文本框 68">
                <a:extLst>
                  <a:ext uri="{FF2B5EF4-FFF2-40B4-BE49-F238E27FC236}">
                    <a16:creationId xmlns:a16="http://schemas.microsoft.com/office/drawing/2014/main" id="{0FDFA93A-7D61-470F-A641-9F62E4F414CA}"/>
                  </a:ext>
                </a:extLst>
              </p:cNvPr>
              <p:cNvSpPr txBox="1"/>
              <p:nvPr/>
            </p:nvSpPr>
            <p:spPr>
              <a:xfrm>
                <a:off x="392751" y="1970909"/>
                <a:ext cx="1742077" cy="3953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5"/>
                    </a:solidFill>
                    <a:latin typeface="Georgia" panose="02040502050405020303" pitchFamily="18" charset="0"/>
                    <a:ea typeface="微软雅黑" panose="020B0503020204020204" pitchFamily="34" charset="-122"/>
                  </a:rPr>
                  <a:t>2 </a:t>
                </a:r>
                <a:r>
                  <a:rPr lang="zh-CN" altLang="en-US" b="1" dirty="0">
                    <a:solidFill>
                      <a:schemeClr val="accent5"/>
                    </a:solidFill>
                    <a:latin typeface="Georgia" panose="02040502050405020303" pitchFamily="18" charset="0"/>
                    <a:ea typeface="微软雅黑" panose="020B0503020204020204" pitchFamily="34" charset="-122"/>
                  </a:rPr>
                  <a:t>信号与数据</a:t>
                </a:r>
              </a:p>
            </p:txBody>
          </p:sp>
          <p:sp>
            <p:nvSpPr>
              <p:cNvPr id="69" name="文本框 69">
                <a:extLst>
                  <a:ext uri="{FF2B5EF4-FFF2-40B4-BE49-F238E27FC236}">
                    <a16:creationId xmlns:a16="http://schemas.microsoft.com/office/drawing/2014/main" id="{81996C87-B019-4325-BCF4-DABAE8B6A597}"/>
                  </a:ext>
                </a:extLst>
              </p:cNvPr>
              <p:cNvSpPr txBox="1"/>
              <p:nvPr/>
            </p:nvSpPr>
            <p:spPr>
              <a:xfrm>
                <a:off x="-1409502" y="1888947"/>
                <a:ext cx="1547218" cy="12489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2.1 </a:t>
                </a:r>
                <a:r>
                  <a:rPr lang="zh-CN" altLang="en-US" sz="1600" dirty="0">
                    <a:solidFill>
                      <a:schemeClr val="accent5"/>
                    </a:solidFill>
                    <a:latin typeface="Georgia" panose="02040502050405020303" pitchFamily="18" charset="0"/>
                    <a:ea typeface="微软雅黑" panose="020B0503020204020204" pitchFamily="34" charset="-122"/>
                  </a:rPr>
                  <a:t>时域和频域</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2.2 </a:t>
                </a:r>
                <a:r>
                  <a:rPr lang="zh-CN" altLang="en-US" sz="1600" dirty="0">
                    <a:solidFill>
                      <a:schemeClr val="accent5"/>
                    </a:solidFill>
                    <a:latin typeface="Georgia" panose="02040502050405020303" pitchFamily="18" charset="0"/>
                    <a:ea typeface="微软雅黑" panose="020B0503020204020204" pitchFamily="34" charset="-122"/>
                  </a:rPr>
                  <a:t>模拟和数字</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2.3 </a:t>
                </a:r>
                <a:r>
                  <a:rPr lang="zh-CN" altLang="en-US" sz="1600" dirty="0">
                    <a:solidFill>
                      <a:schemeClr val="accent5"/>
                    </a:solidFill>
                    <a:latin typeface="Georgia" panose="02040502050405020303" pitchFamily="18" charset="0"/>
                    <a:ea typeface="微软雅黑" panose="020B0503020204020204" pitchFamily="34" charset="-122"/>
                  </a:rPr>
                  <a:t>编码和调制</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2.4 </a:t>
                </a:r>
                <a:r>
                  <a:rPr lang="zh-CN" altLang="en-US" sz="1600" dirty="0">
                    <a:solidFill>
                      <a:schemeClr val="accent5"/>
                    </a:solidFill>
                    <a:latin typeface="Georgia" panose="02040502050405020303" pitchFamily="18" charset="0"/>
                    <a:ea typeface="微软雅黑" panose="020B0503020204020204" pitchFamily="34" charset="-122"/>
                  </a:rPr>
                  <a:t>场与波</a:t>
                </a:r>
              </a:p>
            </p:txBody>
          </p:sp>
        </p:grpSp>
        <p:grpSp>
          <p:nvGrpSpPr>
            <p:cNvPr id="7" name="组合 6">
              <a:extLst>
                <a:ext uri="{FF2B5EF4-FFF2-40B4-BE49-F238E27FC236}">
                  <a16:creationId xmlns:a16="http://schemas.microsoft.com/office/drawing/2014/main" id="{4BC20B31-B74B-4700-9A46-81627305D70C}"/>
                </a:ext>
              </a:extLst>
            </p:cNvPr>
            <p:cNvGrpSpPr/>
            <p:nvPr/>
          </p:nvGrpSpPr>
          <p:grpSpPr>
            <a:xfrm>
              <a:off x="6621323" y="3598802"/>
              <a:ext cx="1795797" cy="1373935"/>
              <a:chOff x="6564909" y="3701970"/>
              <a:chExt cx="1795797" cy="1373935"/>
            </a:xfrm>
          </p:grpSpPr>
          <p:sp>
            <p:nvSpPr>
              <p:cNvPr id="64" name="椭圆形标注 71">
                <a:extLst>
                  <a:ext uri="{FF2B5EF4-FFF2-40B4-BE49-F238E27FC236}">
                    <a16:creationId xmlns:a16="http://schemas.microsoft.com/office/drawing/2014/main" id="{98FDAE94-3980-4848-A81B-9273773DC74E}"/>
                  </a:ext>
                </a:extLst>
              </p:cNvPr>
              <p:cNvSpPr/>
              <p:nvPr/>
            </p:nvSpPr>
            <p:spPr>
              <a:xfrm>
                <a:off x="6564909" y="3701970"/>
                <a:ext cx="1795797" cy="666893"/>
              </a:xfrm>
              <a:prstGeom prst="wedgeEllipseCallout">
                <a:avLst>
                  <a:gd name="adj1" fmla="val -75468"/>
                  <a:gd name="adj2" fmla="val -23607"/>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5" name="文本框 65">
                <a:extLst>
                  <a:ext uri="{FF2B5EF4-FFF2-40B4-BE49-F238E27FC236}">
                    <a16:creationId xmlns:a16="http://schemas.microsoft.com/office/drawing/2014/main" id="{F22A50A4-5901-4682-BBB5-127EEE33D337}"/>
                  </a:ext>
                </a:extLst>
              </p:cNvPr>
              <p:cNvSpPr txBox="1"/>
              <p:nvPr/>
            </p:nvSpPr>
            <p:spPr>
              <a:xfrm>
                <a:off x="6661185" y="3819466"/>
                <a:ext cx="153599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4"/>
                    </a:solidFill>
                    <a:latin typeface="Georgia" panose="02040502050405020303" pitchFamily="18" charset="0"/>
                    <a:ea typeface="微软雅黑" panose="020B0503020204020204" pitchFamily="34" charset="-122"/>
                  </a:rPr>
                  <a:t>5 </a:t>
                </a:r>
                <a:r>
                  <a:rPr lang="zh-CN" altLang="en-US" b="1" dirty="0">
                    <a:solidFill>
                      <a:schemeClr val="accent4"/>
                    </a:solidFill>
                    <a:latin typeface="Georgia" panose="02040502050405020303" pitchFamily="18" charset="0"/>
                    <a:ea typeface="微软雅黑" panose="020B0503020204020204" pitchFamily="34" charset="-122"/>
                  </a:rPr>
                  <a:t>互联与计算</a:t>
                </a:r>
              </a:p>
            </p:txBody>
          </p:sp>
          <p:sp>
            <p:nvSpPr>
              <p:cNvPr id="66" name="文本框 66">
                <a:extLst>
                  <a:ext uri="{FF2B5EF4-FFF2-40B4-BE49-F238E27FC236}">
                    <a16:creationId xmlns:a16="http://schemas.microsoft.com/office/drawing/2014/main" id="{A16F373A-DDA3-4B49-AFDC-8196AAB44225}"/>
                  </a:ext>
                </a:extLst>
              </p:cNvPr>
              <p:cNvSpPr txBox="1"/>
              <p:nvPr/>
            </p:nvSpPr>
            <p:spPr>
              <a:xfrm>
                <a:off x="6626659" y="4392641"/>
                <a:ext cx="1540806" cy="68326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5.1 </a:t>
                </a:r>
                <a:r>
                  <a:rPr lang="zh-CN" altLang="en-US" sz="1600" dirty="0">
                    <a:solidFill>
                      <a:schemeClr val="accent4"/>
                    </a:solidFill>
                    <a:latin typeface="Georgia" panose="02040502050405020303" pitchFamily="18" charset="0"/>
                    <a:ea typeface="微软雅黑" panose="020B0503020204020204" pitchFamily="34" charset="-122"/>
                  </a:rPr>
                  <a:t>通信与网络</a:t>
                </a:r>
                <a:endParaRPr lang="en-US" altLang="zh-CN" sz="1600" dirty="0">
                  <a:solidFill>
                    <a:schemeClr val="accent4"/>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5.2 </a:t>
                </a:r>
                <a:r>
                  <a:rPr lang="zh-CN" altLang="en-US" sz="1600" dirty="0">
                    <a:solidFill>
                      <a:schemeClr val="accent4"/>
                    </a:solidFill>
                    <a:latin typeface="Georgia" panose="02040502050405020303" pitchFamily="18" charset="0"/>
                    <a:ea typeface="微软雅黑" panose="020B0503020204020204" pitchFamily="34" charset="-122"/>
                  </a:rPr>
                  <a:t>感知与计算</a:t>
                </a:r>
                <a:endParaRPr lang="en-US" altLang="zh-CN" sz="1600" dirty="0">
                  <a:solidFill>
                    <a:schemeClr val="accent4"/>
                  </a:solidFill>
                  <a:latin typeface="Georgia" panose="02040502050405020303" pitchFamily="18" charset="0"/>
                  <a:ea typeface="微软雅黑" panose="020B0503020204020204" pitchFamily="34" charset="-122"/>
                </a:endParaRPr>
              </a:p>
            </p:txBody>
          </p:sp>
        </p:grpSp>
        <p:grpSp>
          <p:nvGrpSpPr>
            <p:cNvPr id="8" name="组合 7">
              <a:extLst>
                <a:ext uri="{FF2B5EF4-FFF2-40B4-BE49-F238E27FC236}">
                  <a16:creationId xmlns:a16="http://schemas.microsoft.com/office/drawing/2014/main" id="{716F61D3-E5BF-496B-B18B-3BB394FE6251}"/>
                </a:ext>
              </a:extLst>
            </p:cNvPr>
            <p:cNvGrpSpPr/>
            <p:nvPr/>
          </p:nvGrpSpPr>
          <p:grpSpPr>
            <a:xfrm>
              <a:off x="117593" y="4195474"/>
              <a:ext cx="2532857" cy="1734889"/>
              <a:chOff x="61179" y="4298642"/>
              <a:chExt cx="2532857" cy="1734889"/>
            </a:xfrm>
          </p:grpSpPr>
          <p:sp>
            <p:nvSpPr>
              <p:cNvPr id="61" name="椭圆形标注 73">
                <a:extLst>
                  <a:ext uri="{FF2B5EF4-FFF2-40B4-BE49-F238E27FC236}">
                    <a16:creationId xmlns:a16="http://schemas.microsoft.com/office/drawing/2014/main" id="{4B1A6283-315B-479E-B1E0-3918AA1C4161}"/>
                  </a:ext>
                </a:extLst>
              </p:cNvPr>
              <p:cNvSpPr/>
              <p:nvPr/>
            </p:nvSpPr>
            <p:spPr>
              <a:xfrm>
                <a:off x="61179" y="4298642"/>
                <a:ext cx="2402605" cy="653320"/>
              </a:xfrm>
              <a:prstGeom prst="wedgeEllipseCallout">
                <a:avLst>
                  <a:gd name="adj1" fmla="val 62519"/>
                  <a:gd name="adj2" fmla="val -66603"/>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2" name="文本框 62">
                <a:extLst>
                  <a:ext uri="{FF2B5EF4-FFF2-40B4-BE49-F238E27FC236}">
                    <a16:creationId xmlns:a16="http://schemas.microsoft.com/office/drawing/2014/main" id="{D6E29DDE-D9E2-44BB-8B51-9BA7ADDBB707}"/>
                  </a:ext>
                </a:extLst>
              </p:cNvPr>
              <p:cNvSpPr txBox="1"/>
              <p:nvPr/>
            </p:nvSpPr>
            <p:spPr>
              <a:xfrm>
                <a:off x="189092" y="4403091"/>
                <a:ext cx="200407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6"/>
                    </a:solidFill>
                    <a:latin typeface="Georgia" panose="02040502050405020303" pitchFamily="18" charset="0"/>
                    <a:ea typeface="微软雅黑" panose="020B0503020204020204" pitchFamily="34" charset="-122"/>
                  </a:rPr>
                  <a:t>3 </a:t>
                </a:r>
                <a:r>
                  <a:rPr lang="zh-CN" altLang="en-US" b="1" dirty="0">
                    <a:solidFill>
                      <a:schemeClr val="accent6"/>
                    </a:solidFill>
                    <a:latin typeface="Georgia" panose="02040502050405020303" pitchFamily="18" charset="0"/>
                    <a:ea typeface="微软雅黑" panose="020B0503020204020204" pitchFamily="34" charset="-122"/>
                  </a:rPr>
                  <a:t>电子器件与电路</a:t>
                </a:r>
              </a:p>
            </p:txBody>
          </p:sp>
          <p:sp>
            <p:nvSpPr>
              <p:cNvPr id="63" name="文本框 63">
                <a:extLst>
                  <a:ext uri="{FF2B5EF4-FFF2-40B4-BE49-F238E27FC236}">
                    <a16:creationId xmlns:a16="http://schemas.microsoft.com/office/drawing/2014/main" id="{72E0C5B6-3A0A-49D3-94DD-AC53C5BC980E}"/>
                  </a:ext>
                </a:extLst>
              </p:cNvPr>
              <p:cNvSpPr txBox="1"/>
              <p:nvPr/>
            </p:nvSpPr>
            <p:spPr>
              <a:xfrm>
                <a:off x="61179" y="5012976"/>
                <a:ext cx="2532857" cy="10205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3.1 </a:t>
                </a:r>
                <a:r>
                  <a:rPr lang="zh-CN" altLang="en-US" sz="1600" dirty="0">
                    <a:solidFill>
                      <a:schemeClr val="accent6"/>
                    </a:solidFill>
                    <a:latin typeface="Georgia" panose="02040502050405020303" pitchFamily="18" charset="0"/>
                    <a:ea typeface="微软雅黑" panose="020B0503020204020204" pitchFamily="34" charset="-122"/>
                  </a:rPr>
                  <a:t>电路模型和基本定律</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3.2 </a:t>
                </a:r>
                <a:r>
                  <a:rPr lang="zh-CN" altLang="en-US" sz="1600" dirty="0">
                    <a:solidFill>
                      <a:schemeClr val="accent6"/>
                    </a:solidFill>
                    <a:latin typeface="Georgia" panose="02040502050405020303" pitchFamily="18" charset="0"/>
                    <a:ea typeface="微软雅黑" panose="020B0503020204020204" pitchFamily="34" charset="-122"/>
                  </a:rPr>
                  <a:t>晶体管</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3.3 </a:t>
                </a:r>
                <a:r>
                  <a:rPr lang="zh-CN" altLang="en-US" sz="1600" dirty="0">
                    <a:solidFill>
                      <a:schemeClr val="accent6"/>
                    </a:solidFill>
                    <a:latin typeface="Georgia" panose="02040502050405020303" pitchFamily="18" charset="0"/>
                    <a:ea typeface="微软雅黑" panose="020B0503020204020204" pitchFamily="34" charset="-122"/>
                  </a:rPr>
                  <a:t>集成电路</a:t>
                </a:r>
              </a:p>
            </p:txBody>
          </p:sp>
        </p:grpSp>
        <p:grpSp>
          <p:nvGrpSpPr>
            <p:cNvPr id="9" name="组合 8">
              <a:extLst>
                <a:ext uri="{FF2B5EF4-FFF2-40B4-BE49-F238E27FC236}">
                  <a16:creationId xmlns:a16="http://schemas.microsoft.com/office/drawing/2014/main" id="{FAE417F6-A963-44DC-B03C-194813C544AE}"/>
                </a:ext>
              </a:extLst>
            </p:cNvPr>
            <p:cNvGrpSpPr/>
            <p:nvPr/>
          </p:nvGrpSpPr>
          <p:grpSpPr>
            <a:xfrm>
              <a:off x="3407321" y="4592081"/>
              <a:ext cx="2771353" cy="1901133"/>
              <a:chOff x="3337031" y="4758749"/>
              <a:chExt cx="2771353" cy="1901133"/>
            </a:xfrm>
          </p:grpSpPr>
          <p:sp>
            <p:nvSpPr>
              <p:cNvPr id="58" name="椭圆形标注 75">
                <a:extLst>
                  <a:ext uri="{FF2B5EF4-FFF2-40B4-BE49-F238E27FC236}">
                    <a16:creationId xmlns:a16="http://schemas.microsoft.com/office/drawing/2014/main" id="{ACA0BA3E-914F-49DF-AEEB-91C625A0746A}"/>
                  </a:ext>
                </a:extLst>
              </p:cNvPr>
              <p:cNvSpPr/>
              <p:nvPr/>
            </p:nvSpPr>
            <p:spPr>
              <a:xfrm>
                <a:off x="3438094" y="4758749"/>
                <a:ext cx="2347267" cy="574815"/>
              </a:xfrm>
              <a:prstGeom prst="wedgeEllipseCallout">
                <a:avLst>
                  <a:gd name="adj1" fmla="val 8703"/>
                  <a:gd name="adj2" fmla="val -96308"/>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59" name="文本框 59">
                <a:extLst>
                  <a:ext uri="{FF2B5EF4-FFF2-40B4-BE49-F238E27FC236}">
                    <a16:creationId xmlns:a16="http://schemas.microsoft.com/office/drawing/2014/main" id="{5AB0416E-4F48-4716-BC6F-61E9EFB45730}"/>
                  </a:ext>
                </a:extLst>
              </p:cNvPr>
              <p:cNvSpPr txBox="1"/>
              <p:nvPr/>
            </p:nvSpPr>
            <p:spPr>
              <a:xfrm>
                <a:off x="3554341" y="4859101"/>
                <a:ext cx="201048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3"/>
                    </a:solidFill>
                    <a:latin typeface="Georgia" panose="02040502050405020303" pitchFamily="18" charset="0"/>
                    <a:ea typeface="微软雅黑" panose="020B0503020204020204" pitchFamily="34" charset="-122"/>
                  </a:rPr>
                  <a:t>4 </a:t>
                </a:r>
                <a:r>
                  <a:rPr lang="zh-CN" altLang="en-US" b="1" dirty="0">
                    <a:solidFill>
                      <a:schemeClr val="accent3"/>
                    </a:solidFill>
                    <a:latin typeface="Georgia" panose="02040502050405020303" pitchFamily="18" charset="0"/>
                    <a:ea typeface="微软雅黑" panose="020B0503020204020204" pitchFamily="34" charset="-122"/>
                  </a:rPr>
                  <a:t>逻辑与数字系统</a:t>
                </a:r>
              </a:p>
            </p:txBody>
          </p:sp>
          <p:sp>
            <p:nvSpPr>
              <p:cNvPr id="60" name="文本框 60">
                <a:extLst>
                  <a:ext uri="{FF2B5EF4-FFF2-40B4-BE49-F238E27FC236}">
                    <a16:creationId xmlns:a16="http://schemas.microsoft.com/office/drawing/2014/main" id="{24AC2BF7-8834-4EC7-8188-E7E66A1E2FE5}"/>
                  </a:ext>
                </a:extLst>
              </p:cNvPr>
              <p:cNvSpPr txBox="1"/>
              <p:nvPr/>
            </p:nvSpPr>
            <p:spPr>
              <a:xfrm>
                <a:off x="3337031" y="5323071"/>
                <a:ext cx="2771353" cy="133681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4.1 </a:t>
                </a:r>
                <a:r>
                  <a:rPr lang="zh-CN" altLang="en-US" sz="1600" dirty="0">
                    <a:solidFill>
                      <a:schemeClr val="accent3"/>
                    </a:solidFill>
                    <a:latin typeface="Georgia" panose="02040502050405020303" pitchFamily="18" charset="0"/>
                    <a:ea typeface="微软雅黑" panose="020B0503020204020204" pitchFamily="34" charset="-122"/>
                  </a:rPr>
                  <a:t>数字逻辑和电路</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4.2 </a:t>
                </a:r>
                <a:r>
                  <a:rPr lang="zh-CN" altLang="en-US" sz="1600" dirty="0">
                    <a:solidFill>
                      <a:schemeClr val="accent3"/>
                    </a:solidFill>
                    <a:latin typeface="Georgia" panose="02040502050405020303" pitchFamily="18" charset="0"/>
                    <a:ea typeface="微软雅黑" panose="020B0503020204020204" pitchFamily="34" charset="-122"/>
                  </a:rPr>
                  <a:t>时序逻辑和有限状态机</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4.3 </a:t>
                </a:r>
                <a:r>
                  <a:rPr lang="zh-CN" altLang="en-US" sz="1600" dirty="0">
                    <a:solidFill>
                      <a:schemeClr val="accent3"/>
                    </a:solidFill>
                    <a:latin typeface="Georgia" panose="02040502050405020303" pitchFamily="18" charset="0"/>
                    <a:ea typeface="微软雅黑" panose="020B0503020204020204" pitchFamily="34" charset="-122"/>
                  </a:rPr>
                  <a:t>计算机和微处理器</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4.4 </a:t>
                </a:r>
                <a:r>
                  <a:rPr lang="zh-CN" altLang="en-US" sz="1600" dirty="0">
                    <a:solidFill>
                      <a:schemeClr val="accent3"/>
                    </a:solidFill>
                    <a:latin typeface="Georgia" panose="02040502050405020303" pitchFamily="18" charset="0"/>
                    <a:ea typeface="微软雅黑" panose="020B0503020204020204" pitchFamily="34" charset="-122"/>
                  </a:rPr>
                  <a:t>嵌入式系统和</a:t>
                </a:r>
                <a:r>
                  <a:rPr lang="en-US" altLang="zh-CN" sz="1600" dirty="0">
                    <a:solidFill>
                      <a:schemeClr val="accent3"/>
                    </a:solidFill>
                    <a:latin typeface="Georgia" panose="02040502050405020303" pitchFamily="18" charset="0"/>
                    <a:ea typeface="微软雅黑" panose="020B0503020204020204" pitchFamily="34" charset="-122"/>
                  </a:rPr>
                  <a:t>EDA</a:t>
                </a:r>
                <a:r>
                  <a:rPr lang="zh-CN" altLang="en-US" sz="1600" dirty="0">
                    <a:solidFill>
                      <a:schemeClr val="accent3"/>
                    </a:solidFill>
                    <a:latin typeface="Georgia" panose="02040502050405020303" pitchFamily="18" charset="0"/>
                    <a:ea typeface="微软雅黑" panose="020B0503020204020204" pitchFamily="34" charset="-122"/>
                  </a:rPr>
                  <a:t>技术</a:t>
                </a:r>
              </a:p>
            </p:txBody>
          </p:sp>
        </p:grpSp>
        <p:sp>
          <p:nvSpPr>
            <p:cNvPr id="10" name="文本框 10">
              <a:extLst>
                <a:ext uri="{FF2B5EF4-FFF2-40B4-BE49-F238E27FC236}">
                  <a16:creationId xmlns:a16="http://schemas.microsoft.com/office/drawing/2014/main" id="{D6E005C5-2165-4EFB-B251-CB700048ED39}"/>
                </a:ext>
              </a:extLst>
            </p:cNvPr>
            <p:cNvSpPr txBox="1"/>
            <p:nvPr/>
          </p:nvSpPr>
          <p:spPr>
            <a:xfrm>
              <a:off x="7621587" y="5443007"/>
              <a:ext cx="2245260" cy="748842"/>
            </a:xfrm>
            <a:prstGeom prst="rect">
              <a:avLst/>
            </a:prstGeom>
            <a:noFill/>
            <a:ln>
              <a:solidFill>
                <a:srgbClr val="00B0F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6 </a:t>
              </a:r>
              <a:r>
                <a:rPr lang="zh-CN" altLang="en-US" b="1" dirty="0">
                  <a:solidFill>
                    <a:srgbClr val="00B0F0"/>
                  </a:solidFill>
                  <a:latin typeface="Georgia" panose="02040502050405020303" pitchFamily="18" charset="0"/>
                  <a:ea typeface="微软雅黑" panose="020B0503020204020204" pitchFamily="34" charset="-122"/>
                </a:rPr>
                <a:t>专业与课程导引</a:t>
              </a:r>
              <a:endParaRPr lang="en-US" altLang="zh-CN" b="1" dirty="0">
                <a:solidFill>
                  <a:srgbClr val="00B0F0"/>
                </a:solidFill>
                <a:latin typeface="Georgia" panose="02040502050405020303" pitchFamily="18" charset="0"/>
                <a:ea typeface="微软雅黑" panose="020B0503020204020204" pitchFamily="34" charset="-122"/>
              </a:endParaRPr>
            </a:p>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7 </a:t>
              </a:r>
              <a:r>
                <a:rPr lang="zh-CN" altLang="en-US" b="1" dirty="0">
                  <a:solidFill>
                    <a:srgbClr val="00B0F0"/>
                  </a:solidFill>
                  <a:latin typeface="Georgia" panose="02040502050405020303" pitchFamily="18" charset="0"/>
                  <a:ea typeface="微软雅黑" panose="020B0503020204020204" pitchFamily="34" charset="-122"/>
                </a:rPr>
                <a:t>课程总结</a:t>
              </a:r>
            </a:p>
          </p:txBody>
        </p:sp>
        <p:cxnSp>
          <p:nvCxnSpPr>
            <p:cNvPr id="11" name="直接连接符 10">
              <a:extLst>
                <a:ext uri="{FF2B5EF4-FFF2-40B4-BE49-F238E27FC236}">
                  <a16:creationId xmlns:a16="http://schemas.microsoft.com/office/drawing/2014/main" id="{6A3A7279-729A-45FE-8D5D-3D0CDC840E75}"/>
                </a:ext>
              </a:extLst>
            </p:cNvPr>
            <p:cNvCxnSpPr/>
            <p:nvPr/>
          </p:nvCxnSpPr>
          <p:spPr>
            <a:xfrm flipV="1">
              <a:off x="5313404" y="3054752"/>
              <a:ext cx="0" cy="460800"/>
            </a:xfrm>
            <a:prstGeom prst="line">
              <a:avLst/>
            </a:prstGeom>
            <a:noFill/>
            <a:ln w="12700" cap="flat" cmpd="sng" algn="ctr">
              <a:solidFill>
                <a:schemeClr val="accent3"/>
              </a:solidFill>
              <a:prstDash val="solid"/>
            </a:ln>
            <a:effectLst/>
          </p:spPr>
        </p:cxnSp>
        <p:cxnSp>
          <p:nvCxnSpPr>
            <p:cNvPr id="12" name="直接连接符 11">
              <a:extLst>
                <a:ext uri="{FF2B5EF4-FFF2-40B4-BE49-F238E27FC236}">
                  <a16:creationId xmlns:a16="http://schemas.microsoft.com/office/drawing/2014/main" id="{BF141888-E795-4207-AC3A-ADCE5C9DBD6A}"/>
                </a:ext>
              </a:extLst>
            </p:cNvPr>
            <p:cNvCxnSpPr/>
            <p:nvPr/>
          </p:nvCxnSpPr>
          <p:spPr>
            <a:xfrm>
              <a:off x="2906855" y="2268472"/>
              <a:ext cx="0" cy="460800"/>
            </a:xfrm>
            <a:prstGeom prst="line">
              <a:avLst/>
            </a:prstGeom>
            <a:noFill/>
            <a:ln w="12700" cap="flat" cmpd="sng" algn="ctr">
              <a:solidFill>
                <a:schemeClr val="accent5"/>
              </a:solidFill>
              <a:prstDash val="solid"/>
            </a:ln>
            <a:effectLst/>
          </p:spPr>
        </p:cxnSp>
        <p:cxnSp>
          <p:nvCxnSpPr>
            <p:cNvPr id="13" name="直接连接符 12">
              <a:extLst>
                <a:ext uri="{FF2B5EF4-FFF2-40B4-BE49-F238E27FC236}">
                  <a16:creationId xmlns:a16="http://schemas.microsoft.com/office/drawing/2014/main" id="{EF00EF57-7A75-495A-83F4-5FC8ACEFC960}"/>
                </a:ext>
              </a:extLst>
            </p:cNvPr>
            <p:cNvCxnSpPr/>
            <p:nvPr/>
          </p:nvCxnSpPr>
          <p:spPr>
            <a:xfrm>
              <a:off x="3407321" y="2269587"/>
              <a:ext cx="0" cy="460800"/>
            </a:xfrm>
            <a:prstGeom prst="line">
              <a:avLst/>
            </a:prstGeom>
            <a:noFill/>
            <a:ln w="12700" cap="flat" cmpd="sng" algn="ctr">
              <a:solidFill>
                <a:schemeClr val="accent5"/>
              </a:solidFill>
              <a:prstDash val="solid"/>
            </a:ln>
            <a:effectLst/>
          </p:spPr>
        </p:cxnSp>
        <p:cxnSp>
          <p:nvCxnSpPr>
            <p:cNvPr id="14" name="直接连接符 13">
              <a:extLst>
                <a:ext uri="{FF2B5EF4-FFF2-40B4-BE49-F238E27FC236}">
                  <a16:creationId xmlns:a16="http://schemas.microsoft.com/office/drawing/2014/main" id="{BCC5538C-6F67-4795-96DD-8D97956C3E16}"/>
                </a:ext>
              </a:extLst>
            </p:cNvPr>
            <p:cNvCxnSpPr/>
            <p:nvPr/>
          </p:nvCxnSpPr>
          <p:spPr>
            <a:xfrm>
              <a:off x="3915543" y="2268472"/>
              <a:ext cx="0" cy="460800"/>
            </a:xfrm>
            <a:prstGeom prst="line">
              <a:avLst/>
            </a:prstGeom>
            <a:noFill/>
            <a:ln w="12700" cap="flat" cmpd="sng" algn="ctr">
              <a:solidFill>
                <a:schemeClr val="accent6"/>
              </a:solidFill>
              <a:prstDash val="solid"/>
            </a:ln>
            <a:effectLst/>
          </p:spPr>
        </p:cxnSp>
        <p:cxnSp>
          <p:nvCxnSpPr>
            <p:cNvPr id="15" name="直接连接符 14">
              <a:extLst>
                <a:ext uri="{FF2B5EF4-FFF2-40B4-BE49-F238E27FC236}">
                  <a16:creationId xmlns:a16="http://schemas.microsoft.com/office/drawing/2014/main" id="{16765188-EC62-4E29-9755-4BE47BCDE8AF}"/>
                </a:ext>
              </a:extLst>
            </p:cNvPr>
            <p:cNvCxnSpPr/>
            <p:nvPr/>
          </p:nvCxnSpPr>
          <p:spPr>
            <a:xfrm flipH="1">
              <a:off x="4414196" y="2268472"/>
              <a:ext cx="0" cy="460800"/>
            </a:xfrm>
            <a:prstGeom prst="line">
              <a:avLst/>
            </a:prstGeom>
            <a:noFill/>
            <a:ln w="12700" cap="flat" cmpd="sng" algn="ctr">
              <a:solidFill>
                <a:schemeClr val="accent3"/>
              </a:solidFill>
              <a:prstDash val="solid"/>
            </a:ln>
            <a:effectLst/>
          </p:spPr>
        </p:cxnSp>
        <p:sp>
          <p:nvSpPr>
            <p:cNvPr id="16" name="五边形 77">
              <a:extLst>
                <a:ext uri="{FF2B5EF4-FFF2-40B4-BE49-F238E27FC236}">
                  <a16:creationId xmlns:a16="http://schemas.microsoft.com/office/drawing/2014/main" id="{700DF4FD-F303-4E11-B525-3C6A9B513D34}"/>
                </a:ext>
              </a:extLst>
            </p:cNvPr>
            <p:cNvSpPr/>
            <p:nvPr/>
          </p:nvSpPr>
          <p:spPr>
            <a:xfrm rot="5400000">
              <a:off x="2369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2"/>
                </a:solidFill>
                <a:latin typeface="Franklin Gothic Book"/>
                <a:ea typeface="黑体"/>
              </a:endParaRPr>
            </a:p>
          </p:txBody>
        </p:sp>
        <p:sp>
          <p:nvSpPr>
            <p:cNvPr id="17" name="TextBox 129">
              <a:extLst>
                <a:ext uri="{FF2B5EF4-FFF2-40B4-BE49-F238E27FC236}">
                  <a16:creationId xmlns:a16="http://schemas.microsoft.com/office/drawing/2014/main" id="{4E86FA28-73A0-4A83-A13C-507A18C792C3}"/>
                </a:ext>
              </a:extLst>
            </p:cNvPr>
            <p:cNvSpPr txBox="1"/>
            <p:nvPr/>
          </p:nvSpPr>
          <p:spPr>
            <a:xfrm>
              <a:off x="2708600" y="130167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5"/>
                  </a:solidFill>
                  <a:latin typeface="微软雅黑" pitchFamily="34" charset="-122"/>
                  <a:ea typeface="微软雅黑" pitchFamily="34" charset="-122"/>
                </a:rPr>
                <a:t>采</a:t>
              </a:r>
              <a:endParaRPr lang="en-US" altLang="zh-CN" b="1" kern="0" dirty="0">
                <a:solidFill>
                  <a:schemeClr val="accent5"/>
                </a:solidFill>
                <a:latin typeface="微软雅黑" pitchFamily="34" charset="-122"/>
                <a:ea typeface="微软雅黑" pitchFamily="34" charset="-122"/>
              </a:endParaRPr>
            </a:p>
            <a:p>
              <a:pPr algn="ctr">
                <a:defRPr/>
              </a:pPr>
              <a:endParaRPr lang="en-US" altLang="zh-CN" b="1" kern="0" dirty="0">
                <a:solidFill>
                  <a:schemeClr val="accent5"/>
                </a:solidFill>
                <a:latin typeface="微软雅黑" pitchFamily="34" charset="-122"/>
                <a:ea typeface="微软雅黑" pitchFamily="34" charset="-122"/>
              </a:endParaRPr>
            </a:p>
            <a:p>
              <a:pPr algn="ctr">
                <a:defRPr/>
              </a:pPr>
              <a:r>
                <a:rPr lang="zh-CN" altLang="en-US" b="1" kern="0" dirty="0">
                  <a:solidFill>
                    <a:schemeClr val="accent5"/>
                  </a:solidFill>
                  <a:latin typeface="微软雅黑" pitchFamily="34" charset="-122"/>
                  <a:ea typeface="微软雅黑" pitchFamily="34" charset="-122"/>
                </a:rPr>
                <a:t>集</a:t>
              </a:r>
            </a:p>
          </p:txBody>
        </p:sp>
        <p:sp>
          <p:nvSpPr>
            <p:cNvPr id="18" name="五边形 130">
              <a:extLst>
                <a:ext uri="{FF2B5EF4-FFF2-40B4-BE49-F238E27FC236}">
                  <a16:creationId xmlns:a16="http://schemas.microsoft.com/office/drawing/2014/main" id="{7A6BE0FC-BF7E-4BC3-BBD9-E2DADBCE92ED}"/>
                </a:ext>
              </a:extLst>
            </p:cNvPr>
            <p:cNvSpPr/>
            <p:nvPr/>
          </p:nvSpPr>
          <p:spPr>
            <a:xfrm rot="5400000">
              <a:off x="3377387" y="1611190"/>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19" name="TextBox 131">
              <a:extLst>
                <a:ext uri="{FF2B5EF4-FFF2-40B4-BE49-F238E27FC236}">
                  <a16:creationId xmlns:a16="http://schemas.microsoft.com/office/drawing/2014/main" id="{72E6185B-423E-417F-9A97-67C0A2D3F9B6}"/>
                </a:ext>
              </a:extLst>
            </p:cNvPr>
            <p:cNvSpPr txBox="1"/>
            <p:nvPr/>
          </p:nvSpPr>
          <p:spPr>
            <a:xfrm>
              <a:off x="3711708" y="130167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6"/>
                  </a:solidFill>
                  <a:latin typeface="微软雅黑" pitchFamily="34" charset="-122"/>
                  <a:ea typeface="微软雅黑" pitchFamily="34" charset="-122"/>
                </a:rPr>
                <a:t>变</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换</a:t>
              </a:r>
            </a:p>
          </p:txBody>
        </p:sp>
        <p:sp>
          <p:nvSpPr>
            <p:cNvPr id="20" name="五边形 132">
              <a:extLst>
                <a:ext uri="{FF2B5EF4-FFF2-40B4-BE49-F238E27FC236}">
                  <a16:creationId xmlns:a16="http://schemas.microsoft.com/office/drawing/2014/main" id="{7E678338-FF96-4CA5-9447-5EB3FF99EF9D}"/>
                </a:ext>
              </a:extLst>
            </p:cNvPr>
            <p:cNvSpPr/>
            <p:nvPr/>
          </p:nvSpPr>
          <p:spPr>
            <a:xfrm rot="5400000">
              <a:off x="2873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1" name="TextBox 133">
              <a:extLst>
                <a:ext uri="{FF2B5EF4-FFF2-40B4-BE49-F238E27FC236}">
                  <a16:creationId xmlns:a16="http://schemas.microsoft.com/office/drawing/2014/main" id="{C33FD014-0709-49A4-9AEC-E6C73027286F}"/>
                </a:ext>
              </a:extLst>
            </p:cNvPr>
            <p:cNvSpPr txBox="1"/>
            <p:nvPr/>
          </p:nvSpPr>
          <p:spPr>
            <a:xfrm>
              <a:off x="3213048" y="1301680"/>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5"/>
                  </a:solidFill>
                  <a:latin typeface="微软雅黑" pitchFamily="34" charset="-122"/>
                  <a:ea typeface="微软雅黑" pitchFamily="34" charset="-122"/>
                </a:rPr>
                <a:t>传</a:t>
              </a:r>
              <a:endParaRPr lang="en-US" altLang="zh-CN" b="1" kern="0" dirty="0">
                <a:solidFill>
                  <a:schemeClr val="accent5"/>
                </a:solidFill>
                <a:latin typeface="微软雅黑" pitchFamily="34" charset="-122"/>
                <a:ea typeface="微软雅黑" pitchFamily="34" charset="-122"/>
              </a:endParaRPr>
            </a:p>
            <a:p>
              <a:pPr>
                <a:defRPr/>
              </a:pPr>
              <a:endParaRPr lang="en-US" altLang="zh-CN" b="1" kern="0" dirty="0">
                <a:solidFill>
                  <a:schemeClr val="accent5"/>
                </a:solidFill>
                <a:latin typeface="微软雅黑" pitchFamily="34" charset="-122"/>
                <a:ea typeface="微软雅黑" pitchFamily="34" charset="-122"/>
              </a:endParaRPr>
            </a:p>
            <a:p>
              <a:pPr>
                <a:defRPr/>
              </a:pPr>
              <a:r>
                <a:rPr lang="zh-CN" altLang="en-US" b="1" kern="0" dirty="0">
                  <a:solidFill>
                    <a:schemeClr val="accent5"/>
                  </a:solidFill>
                  <a:latin typeface="微软雅黑" pitchFamily="34" charset="-122"/>
                  <a:ea typeface="微软雅黑" pitchFamily="34" charset="-122"/>
                </a:rPr>
                <a:t>输</a:t>
              </a:r>
            </a:p>
          </p:txBody>
        </p:sp>
        <p:sp>
          <p:nvSpPr>
            <p:cNvPr id="22" name="五边形 134">
              <a:extLst>
                <a:ext uri="{FF2B5EF4-FFF2-40B4-BE49-F238E27FC236}">
                  <a16:creationId xmlns:a16="http://schemas.microsoft.com/office/drawing/2014/main" id="{94BF1258-767A-4663-8307-AB2B69EA3701}"/>
                </a:ext>
              </a:extLst>
            </p:cNvPr>
            <p:cNvSpPr/>
            <p:nvPr/>
          </p:nvSpPr>
          <p:spPr>
            <a:xfrm rot="5400000">
              <a:off x="3872761" y="1611190"/>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3" name="TextBox 135">
              <a:extLst>
                <a:ext uri="{FF2B5EF4-FFF2-40B4-BE49-F238E27FC236}">
                  <a16:creationId xmlns:a16="http://schemas.microsoft.com/office/drawing/2014/main" id="{5E5B9C7D-EA10-4237-B76E-0A4DE8604613}"/>
                </a:ext>
              </a:extLst>
            </p:cNvPr>
            <p:cNvSpPr txBox="1"/>
            <p:nvPr/>
          </p:nvSpPr>
          <p:spPr>
            <a:xfrm>
              <a:off x="4209976" y="1301680"/>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3"/>
                  </a:solidFill>
                  <a:latin typeface="微软雅黑" pitchFamily="34" charset="-122"/>
                  <a:ea typeface="微软雅黑" pitchFamily="34" charset="-122"/>
                </a:rPr>
                <a:t>存</a:t>
              </a:r>
              <a:endParaRPr lang="en-US" altLang="zh-CN" b="1" kern="0" dirty="0">
                <a:solidFill>
                  <a:schemeClr val="accent3"/>
                </a:solidFill>
                <a:latin typeface="微软雅黑" pitchFamily="34" charset="-122"/>
                <a:ea typeface="微软雅黑" pitchFamily="34" charset="-122"/>
              </a:endParaRPr>
            </a:p>
            <a:p>
              <a:pPr algn="ctr">
                <a:defRPr/>
              </a:pP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储</a:t>
              </a:r>
            </a:p>
          </p:txBody>
        </p:sp>
        <p:cxnSp>
          <p:nvCxnSpPr>
            <p:cNvPr id="24" name="直接连接符 23">
              <a:extLst>
                <a:ext uri="{FF2B5EF4-FFF2-40B4-BE49-F238E27FC236}">
                  <a16:creationId xmlns:a16="http://schemas.microsoft.com/office/drawing/2014/main" id="{6A5E17A5-1B29-4CFF-AA90-10D8A67A5BD8}"/>
                </a:ext>
              </a:extLst>
            </p:cNvPr>
            <p:cNvCxnSpPr/>
            <p:nvPr/>
          </p:nvCxnSpPr>
          <p:spPr>
            <a:xfrm>
              <a:off x="5133961" y="2263061"/>
              <a:ext cx="0" cy="460800"/>
            </a:xfrm>
            <a:prstGeom prst="line">
              <a:avLst/>
            </a:prstGeom>
            <a:noFill/>
            <a:ln w="12700" cap="flat" cmpd="sng" algn="ctr">
              <a:solidFill>
                <a:schemeClr val="accent5"/>
              </a:solidFill>
              <a:prstDash val="solid"/>
            </a:ln>
            <a:effectLst/>
          </p:spPr>
        </p:cxnSp>
        <p:cxnSp>
          <p:nvCxnSpPr>
            <p:cNvPr id="25" name="直接连接符 24">
              <a:extLst>
                <a:ext uri="{FF2B5EF4-FFF2-40B4-BE49-F238E27FC236}">
                  <a16:creationId xmlns:a16="http://schemas.microsoft.com/office/drawing/2014/main" id="{5A3AD542-1D1D-4113-8248-7FF02B9D4B04}"/>
                </a:ext>
              </a:extLst>
            </p:cNvPr>
            <p:cNvCxnSpPr/>
            <p:nvPr/>
          </p:nvCxnSpPr>
          <p:spPr>
            <a:xfrm>
              <a:off x="5634427" y="2264176"/>
              <a:ext cx="0" cy="460800"/>
            </a:xfrm>
            <a:prstGeom prst="line">
              <a:avLst/>
            </a:prstGeom>
            <a:noFill/>
            <a:ln w="12700" cap="flat" cmpd="sng" algn="ctr">
              <a:solidFill>
                <a:schemeClr val="accent4"/>
              </a:solidFill>
              <a:prstDash val="solid"/>
            </a:ln>
            <a:effectLst/>
          </p:spPr>
        </p:cxnSp>
        <p:cxnSp>
          <p:nvCxnSpPr>
            <p:cNvPr id="26" name="直接连接符 25">
              <a:extLst>
                <a:ext uri="{FF2B5EF4-FFF2-40B4-BE49-F238E27FC236}">
                  <a16:creationId xmlns:a16="http://schemas.microsoft.com/office/drawing/2014/main" id="{FF49B57C-00E4-4CED-9EA0-C4F9490F793A}"/>
                </a:ext>
              </a:extLst>
            </p:cNvPr>
            <p:cNvCxnSpPr/>
            <p:nvPr/>
          </p:nvCxnSpPr>
          <p:spPr>
            <a:xfrm>
              <a:off x="6142649" y="2263061"/>
              <a:ext cx="0" cy="460800"/>
            </a:xfrm>
            <a:prstGeom prst="line">
              <a:avLst/>
            </a:prstGeom>
            <a:noFill/>
            <a:ln w="12700" cap="flat" cmpd="sng" algn="ctr">
              <a:solidFill>
                <a:schemeClr val="accent4"/>
              </a:solidFill>
              <a:prstDash val="solid"/>
            </a:ln>
            <a:effectLst/>
          </p:spPr>
        </p:cxnSp>
        <p:cxnSp>
          <p:nvCxnSpPr>
            <p:cNvPr id="27" name="直接连接符 26">
              <a:extLst>
                <a:ext uri="{FF2B5EF4-FFF2-40B4-BE49-F238E27FC236}">
                  <a16:creationId xmlns:a16="http://schemas.microsoft.com/office/drawing/2014/main" id="{B5BFAEFA-94DE-45EE-BCC0-F980BEEF82C2}"/>
                </a:ext>
              </a:extLst>
            </p:cNvPr>
            <p:cNvCxnSpPr/>
            <p:nvPr/>
          </p:nvCxnSpPr>
          <p:spPr>
            <a:xfrm flipH="1">
              <a:off x="6641302" y="2263061"/>
              <a:ext cx="0" cy="460800"/>
            </a:xfrm>
            <a:prstGeom prst="line">
              <a:avLst/>
            </a:prstGeom>
            <a:noFill/>
            <a:ln w="12700" cap="flat" cmpd="sng" algn="ctr">
              <a:solidFill>
                <a:schemeClr val="accent4"/>
              </a:solidFill>
              <a:prstDash val="solid"/>
            </a:ln>
            <a:effectLst/>
          </p:spPr>
        </p:cxnSp>
        <p:sp>
          <p:nvSpPr>
            <p:cNvPr id="28" name="五边形 144">
              <a:extLst>
                <a:ext uri="{FF2B5EF4-FFF2-40B4-BE49-F238E27FC236}">
                  <a16:creationId xmlns:a16="http://schemas.microsoft.com/office/drawing/2014/main" id="{A8D640F3-7732-4E8D-A7C4-B289A8F6E07C}"/>
                </a:ext>
              </a:extLst>
            </p:cNvPr>
            <p:cNvSpPr/>
            <p:nvPr/>
          </p:nvSpPr>
          <p:spPr>
            <a:xfrm rot="5400000">
              <a:off x="5604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9" name="TextBox 145">
              <a:extLst>
                <a:ext uri="{FF2B5EF4-FFF2-40B4-BE49-F238E27FC236}">
                  <a16:creationId xmlns:a16="http://schemas.microsoft.com/office/drawing/2014/main" id="{D1C6ABF1-872E-4DE9-B0B8-8E076B9BE9B9}"/>
                </a:ext>
              </a:extLst>
            </p:cNvPr>
            <p:cNvSpPr txBox="1"/>
            <p:nvPr/>
          </p:nvSpPr>
          <p:spPr>
            <a:xfrm>
              <a:off x="5938814" y="1296268"/>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4"/>
                  </a:solidFill>
                  <a:latin typeface="微软雅黑" pitchFamily="34" charset="-122"/>
                  <a:ea typeface="微软雅黑" pitchFamily="34" charset="-122"/>
                </a:rPr>
                <a:t>利</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用</a:t>
              </a:r>
            </a:p>
          </p:txBody>
        </p:sp>
        <p:sp>
          <p:nvSpPr>
            <p:cNvPr id="30" name="五边形 146">
              <a:extLst>
                <a:ext uri="{FF2B5EF4-FFF2-40B4-BE49-F238E27FC236}">
                  <a16:creationId xmlns:a16="http://schemas.microsoft.com/office/drawing/2014/main" id="{57057AB2-8DF3-4E58-92AB-07A454ADEA21}"/>
                </a:ext>
              </a:extLst>
            </p:cNvPr>
            <p:cNvSpPr/>
            <p:nvPr/>
          </p:nvSpPr>
          <p:spPr>
            <a:xfrm rot="5400000">
              <a:off x="5100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31" name="TextBox 147">
              <a:extLst>
                <a:ext uri="{FF2B5EF4-FFF2-40B4-BE49-F238E27FC236}">
                  <a16:creationId xmlns:a16="http://schemas.microsoft.com/office/drawing/2014/main" id="{138E2B5C-3F62-43D8-A48B-C36AF43A77A7}"/>
                </a:ext>
              </a:extLst>
            </p:cNvPr>
            <p:cNvSpPr txBox="1"/>
            <p:nvPr/>
          </p:nvSpPr>
          <p:spPr>
            <a:xfrm>
              <a:off x="5440154" y="129626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4"/>
                  </a:solidFill>
                  <a:latin typeface="微软雅黑" pitchFamily="34" charset="-122"/>
                  <a:ea typeface="微软雅黑" pitchFamily="34" charset="-122"/>
                </a:rPr>
                <a:t>处</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理</a:t>
              </a:r>
            </a:p>
          </p:txBody>
        </p:sp>
        <p:sp>
          <p:nvSpPr>
            <p:cNvPr id="32" name="五边形 148">
              <a:extLst>
                <a:ext uri="{FF2B5EF4-FFF2-40B4-BE49-F238E27FC236}">
                  <a16:creationId xmlns:a16="http://schemas.microsoft.com/office/drawing/2014/main" id="{61418511-6224-4B7A-B904-1595B876EFE8}"/>
                </a:ext>
              </a:extLst>
            </p:cNvPr>
            <p:cNvSpPr/>
            <p:nvPr/>
          </p:nvSpPr>
          <p:spPr>
            <a:xfrm rot="5400000">
              <a:off x="6099867"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33" name="TextBox 149">
              <a:extLst>
                <a:ext uri="{FF2B5EF4-FFF2-40B4-BE49-F238E27FC236}">
                  <a16:creationId xmlns:a16="http://schemas.microsoft.com/office/drawing/2014/main" id="{86AFB7C1-FF2D-4B6A-86AE-91900F1A76FF}"/>
                </a:ext>
              </a:extLst>
            </p:cNvPr>
            <p:cNvSpPr txBox="1"/>
            <p:nvPr/>
          </p:nvSpPr>
          <p:spPr>
            <a:xfrm>
              <a:off x="6444397" y="129626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4"/>
                  </a:solidFill>
                  <a:latin typeface="微软雅黑" pitchFamily="34" charset="-122"/>
                  <a:ea typeface="微软雅黑" pitchFamily="34" charset="-122"/>
                </a:rPr>
                <a:t>认</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知</a:t>
              </a:r>
            </a:p>
          </p:txBody>
        </p:sp>
        <p:cxnSp>
          <p:nvCxnSpPr>
            <p:cNvPr id="34" name="直接连接符 33">
              <a:extLst>
                <a:ext uri="{FF2B5EF4-FFF2-40B4-BE49-F238E27FC236}">
                  <a16:creationId xmlns:a16="http://schemas.microsoft.com/office/drawing/2014/main" id="{27264B8D-CBFD-4B8B-9309-59126C474AF8}"/>
                </a:ext>
              </a:extLst>
            </p:cNvPr>
            <p:cNvCxnSpPr/>
            <p:nvPr/>
          </p:nvCxnSpPr>
          <p:spPr>
            <a:xfrm flipH="1" flipV="1">
              <a:off x="3086126" y="3017129"/>
              <a:ext cx="0" cy="460800"/>
            </a:xfrm>
            <a:prstGeom prst="line">
              <a:avLst/>
            </a:prstGeom>
            <a:noFill/>
            <a:ln w="12700" cap="flat" cmpd="sng" algn="ctr">
              <a:solidFill>
                <a:schemeClr val="accent6"/>
              </a:solidFill>
              <a:prstDash val="solid"/>
            </a:ln>
            <a:effectLst/>
          </p:spPr>
        </p:cxnSp>
        <p:cxnSp>
          <p:nvCxnSpPr>
            <p:cNvPr id="35" name="直接连接符 34">
              <a:extLst>
                <a:ext uri="{FF2B5EF4-FFF2-40B4-BE49-F238E27FC236}">
                  <a16:creationId xmlns:a16="http://schemas.microsoft.com/office/drawing/2014/main" id="{15090992-EC65-40A4-A3A8-849556BDE63A}"/>
                </a:ext>
              </a:extLst>
            </p:cNvPr>
            <p:cNvCxnSpPr/>
            <p:nvPr/>
          </p:nvCxnSpPr>
          <p:spPr>
            <a:xfrm flipH="1" flipV="1">
              <a:off x="3661607" y="3022094"/>
              <a:ext cx="0" cy="460800"/>
            </a:xfrm>
            <a:prstGeom prst="line">
              <a:avLst/>
            </a:prstGeom>
            <a:noFill/>
            <a:ln w="12700" cap="flat" cmpd="sng" algn="ctr">
              <a:solidFill>
                <a:schemeClr val="accent6"/>
              </a:solidFill>
              <a:prstDash val="solid"/>
            </a:ln>
            <a:effectLst/>
          </p:spPr>
        </p:cxnSp>
        <p:cxnSp>
          <p:nvCxnSpPr>
            <p:cNvPr id="36" name="直接连接符 35">
              <a:extLst>
                <a:ext uri="{FF2B5EF4-FFF2-40B4-BE49-F238E27FC236}">
                  <a16:creationId xmlns:a16="http://schemas.microsoft.com/office/drawing/2014/main" id="{358350BD-5039-41B9-A5BF-38CE80C431E7}"/>
                </a:ext>
              </a:extLst>
            </p:cNvPr>
            <p:cNvCxnSpPr/>
            <p:nvPr/>
          </p:nvCxnSpPr>
          <p:spPr>
            <a:xfrm flipV="1">
              <a:off x="4227825" y="3023795"/>
              <a:ext cx="0" cy="460800"/>
            </a:xfrm>
            <a:prstGeom prst="line">
              <a:avLst/>
            </a:prstGeom>
            <a:noFill/>
            <a:ln w="12700" cap="flat" cmpd="sng" algn="ctr">
              <a:solidFill>
                <a:schemeClr val="accent3"/>
              </a:solidFill>
              <a:prstDash val="solid"/>
            </a:ln>
            <a:effectLst/>
          </p:spPr>
        </p:cxnSp>
        <p:cxnSp>
          <p:nvCxnSpPr>
            <p:cNvPr id="37" name="直接连接符 36">
              <a:extLst>
                <a:ext uri="{FF2B5EF4-FFF2-40B4-BE49-F238E27FC236}">
                  <a16:creationId xmlns:a16="http://schemas.microsoft.com/office/drawing/2014/main" id="{5574E80A-6C39-401C-A596-85262637F22B}"/>
                </a:ext>
              </a:extLst>
            </p:cNvPr>
            <p:cNvCxnSpPr/>
            <p:nvPr/>
          </p:nvCxnSpPr>
          <p:spPr>
            <a:xfrm flipV="1">
              <a:off x="5920772" y="3023795"/>
              <a:ext cx="0" cy="460800"/>
            </a:xfrm>
            <a:prstGeom prst="line">
              <a:avLst/>
            </a:prstGeom>
            <a:noFill/>
            <a:ln w="12700" cap="flat" cmpd="sng" algn="ctr">
              <a:solidFill>
                <a:schemeClr val="accent4"/>
              </a:solidFill>
              <a:prstDash val="solid"/>
            </a:ln>
            <a:effectLst/>
          </p:spPr>
        </p:cxnSp>
        <p:sp>
          <p:nvSpPr>
            <p:cNvPr id="38" name="左右箭头 155">
              <a:extLst>
                <a:ext uri="{FF2B5EF4-FFF2-40B4-BE49-F238E27FC236}">
                  <a16:creationId xmlns:a16="http://schemas.microsoft.com/office/drawing/2014/main" id="{B6C08A7E-2078-4277-8877-EEA26E30EC59}"/>
                </a:ext>
              </a:extLst>
            </p:cNvPr>
            <p:cNvSpPr/>
            <p:nvPr/>
          </p:nvSpPr>
          <p:spPr>
            <a:xfrm>
              <a:off x="4630746" y="2709917"/>
              <a:ext cx="2493390"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 lastClr="FFFFFF"/>
                </a:solidFill>
                <a:latin typeface="Franklin Gothic Book"/>
                <a:ea typeface="黑体"/>
              </a:endParaRPr>
            </a:p>
          </p:txBody>
        </p:sp>
        <p:sp>
          <p:nvSpPr>
            <p:cNvPr id="39" name="左右箭头 156">
              <a:extLst>
                <a:ext uri="{FF2B5EF4-FFF2-40B4-BE49-F238E27FC236}">
                  <a16:creationId xmlns:a16="http://schemas.microsoft.com/office/drawing/2014/main" id="{C5FAECE6-8910-4884-89FB-C7AC3B2BE139}"/>
                </a:ext>
              </a:extLst>
            </p:cNvPr>
            <p:cNvSpPr/>
            <p:nvPr/>
          </p:nvSpPr>
          <p:spPr>
            <a:xfrm>
              <a:off x="2427473" y="2709917"/>
              <a:ext cx="2503522"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sp>
          <p:nvSpPr>
            <p:cNvPr id="40" name="五边形 157">
              <a:extLst>
                <a:ext uri="{FF2B5EF4-FFF2-40B4-BE49-F238E27FC236}">
                  <a16:creationId xmlns:a16="http://schemas.microsoft.com/office/drawing/2014/main" id="{E60822ED-BC16-42E5-8DB6-603B6A1887A4}"/>
                </a:ext>
              </a:extLst>
            </p:cNvPr>
            <p:cNvSpPr/>
            <p:nvPr/>
          </p:nvSpPr>
          <p:spPr>
            <a:xfrm rot="16200000">
              <a:off x="3687127" y="3807061"/>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3"/>
                </a:solidFill>
                <a:latin typeface="Franklin Gothic Book"/>
                <a:ea typeface="黑体"/>
              </a:endParaRPr>
            </a:p>
          </p:txBody>
        </p:sp>
        <p:sp>
          <p:nvSpPr>
            <p:cNvPr id="41" name="TextBox 158">
              <a:extLst>
                <a:ext uri="{FF2B5EF4-FFF2-40B4-BE49-F238E27FC236}">
                  <a16:creationId xmlns:a16="http://schemas.microsoft.com/office/drawing/2014/main" id="{B18EE10F-E3EF-41ED-9182-E7BEC5304DB0}"/>
                </a:ext>
              </a:extLst>
            </p:cNvPr>
            <p:cNvSpPr txBox="1"/>
            <p:nvPr/>
          </p:nvSpPr>
          <p:spPr>
            <a:xfrm>
              <a:off x="4026570"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3"/>
                  </a:solidFill>
                  <a:latin typeface="微软雅黑" pitchFamily="34" charset="-122"/>
                  <a:ea typeface="微软雅黑" pitchFamily="34" charset="-122"/>
                </a:rPr>
                <a:t>处</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理</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器</a:t>
              </a:r>
            </a:p>
          </p:txBody>
        </p:sp>
        <p:sp>
          <p:nvSpPr>
            <p:cNvPr id="42" name="五边形 159">
              <a:extLst>
                <a:ext uri="{FF2B5EF4-FFF2-40B4-BE49-F238E27FC236}">
                  <a16:creationId xmlns:a16="http://schemas.microsoft.com/office/drawing/2014/main" id="{9ADD01D2-FFFB-4253-87B6-B45F38F7372D}"/>
                </a:ext>
              </a:extLst>
            </p:cNvPr>
            <p:cNvSpPr/>
            <p:nvPr/>
          </p:nvSpPr>
          <p:spPr>
            <a:xfrm rot="16200000">
              <a:off x="2543753" y="3807061"/>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43" name="TextBox 160">
              <a:extLst>
                <a:ext uri="{FF2B5EF4-FFF2-40B4-BE49-F238E27FC236}">
                  <a16:creationId xmlns:a16="http://schemas.microsoft.com/office/drawing/2014/main" id="{A7A88F7A-EE0E-4196-82DF-687E0FEE6B4F}"/>
                </a:ext>
              </a:extLst>
            </p:cNvPr>
            <p:cNvSpPr txBox="1"/>
            <p:nvPr/>
          </p:nvSpPr>
          <p:spPr>
            <a:xfrm>
              <a:off x="2877967"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6"/>
                  </a:solidFill>
                  <a:latin typeface="微软雅黑" pitchFamily="34" charset="-122"/>
                  <a:ea typeface="微软雅黑" pitchFamily="34" charset="-122"/>
                </a:rPr>
                <a:t>器</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件</a:t>
              </a:r>
            </a:p>
          </p:txBody>
        </p:sp>
        <p:sp>
          <p:nvSpPr>
            <p:cNvPr id="44" name="圆角矩形 163">
              <a:extLst>
                <a:ext uri="{FF2B5EF4-FFF2-40B4-BE49-F238E27FC236}">
                  <a16:creationId xmlns:a16="http://schemas.microsoft.com/office/drawing/2014/main" id="{014B4CF0-D43C-43C4-AFFA-070B08F0AB00}"/>
                </a:ext>
              </a:extLst>
            </p:cNvPr>
            <p:cNvSpPr/>
            <p:nvPr/>
          </p:nvSpPr>
          <p:spPr>
            <a:xfrm>
              <a:off x="697582" y="2694752"/>
              <a:ext cx="1080000" cy="360000"/>
            </a:xfrm>
            <a:prstGeom prst="roundRect">
              <a:avLst>
                <a:gd name="adj" fmla="val 50000"/>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sp>
          <p:nvSpPr>
            <p:cNvPr id="45" name="TextBox 164">
              <a:extLst>
                <a:ext uri="{FF2B5EF4-FFF2-40B4-BE49-F238E27FC236}">
                  <a16:creationId xmlns:a16="http://schemas.microsoft.com/office/drawing/2014/main" id="{E6B953B7-1BB8-4221-95E0-F2A1059BF63E}"/>
                </a:ext>
              </a:extLst>
            </p:cNvPr>
            <p:cNvSpPr txBox="1"/>
            <p:nvPr/>
          </p:nvSpPr>
          <p:spPr>
            <a:xfrm>
              <a:off x="737724" y="2689018"/>
              <a:ext cx="986577" cy="39531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bg1"/>
                  </a:solidFill>
                  <a:latin typeface="微软雅黑" pitchFamily="34" charset="-122"/>
                  <a:ea typeface="微软雅黑" pitchFamily="34" charset="-122"/>
                </a:rPr>
                <a:t>场与波</a:t>
              </a:r>
            </a:p>
          </p:txBody>
        </p:sp>
        <p:cxnSp>
          <p:nvCxnSpPr>
            <p:cNvPr id="46" name="肘形连接符 165">
              <a:extLst>
                <a:ext uri="{FF2B5EF4-FFF2-40B4-BE49-F238E27FC236}">
                  <a16:creationId xmlns:a16="http://schemas.microsoft.com/office/drawing/2014/main" id="{6086CAFD-3986-417E-90F1-F45D4E4BE4DD}"/>
                </a:ext>
              </a:extLst>
            </p:cNvPr>
            <p:cNvCxnSpPr>
              <a:cxnSpLocks/>
            </p:cNvCxnSpPr>
            <p:nvPr/>
          </p:nvCxnSpPr>
          <p:spPr>
            <a:xfrm flipV="1">
              <a:off x="1763100" y="2900180"/>
              <a:ext cx="693596" cy="0"/>
            </a:xfrm>
            <a:prstGeom prst="bentConnector3">
              <a:avLst>
                <a:gd name="adj1" fmla="val 50000"/>
              </a:avLst>
            </a:prstGeom>
            <a:noFill/>
            <a:ln w="19050" cap="flat" cmpd="sng" algn="ctr">
              <a:solidFill>
                <a:schemeClr val="accent5"/>
              </a:solidFill>
              <a:prstDash val="solid"/>
            </a:ln>
            <a:effectLst/>
          </p:spPr>
        </p:cxnSp>
        <p:sp>
          <p:nvSpPr>
            <p:cNvPr id="47" name="五边形 168">
              <a:extLst>
                <a:ext uri="{FF2B5EF4-FFF2-40B4-BE49-F238E27FC236}">
                  <a16:creationId xmlns:a16="http://schemas.microsoft.com/office/drawing/2014/main" id="{27413A41-8BE4-4A84-9CEF-09002EFB8D4F}"/>
                </a:ext>
              </a:extLst>
            </p:cNvPr>
            <p:cNvSpPr/>
            <p:nvPr/>
          </p:nvSpPr>
          <p:spPr>
            <a:xfrm rot="16200000">
              <a:off x="5376982" y="3807061"/>
              <a:ext cx="1080000" cy="360000"/>
            </a:xfrm>
            <a:prstGeom prst="homePlate">
              <a:avLst/>
            </a:prstGeom>
            <a:solidFill>
              <a:schemeClr val="accent4">
                <a:lumMod val="20000"/>
                <a:lumOff val="80000"/>
              </a:schemeClr>
            </a:solidFill>
            <a:ln w="9525" cap="flat" cmpd="sng" algn="ctr">
              <a:solidFill>
                <a:schemeClr val="accent4"/>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48" name="TextBox 169">
              <a:extLst>
                <a:ext uri="{FF2B5EF4-FFF2-40B4-BE49-F238E27FC236}">
                  <a16:creationId xmlns:a16="http://schemas.microsoft.com/office/drawing/2014/main" id="{22EEBC05-D70F-42D1-BE39-A91BC4D310D3}"/>
                </a:ext>
              </a:extLst>
            </p:cNvPr>
            <p:cNvSpPr txBox="1"/>
            <p:nvPr/>
          </p:nvSpPr>
          <p:spPr>
            <a:xfrm>
              <a:off x="5712944"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4"/>
                  </a:solidFill>
                  <a:latin typeface="微软雅黑" pitchFamily="34" charset="-122"/>
                  <a:ea typeface="微软雅黑" pitchFamily="34" charset="-122"/>
                </a:rPr>
                <a:t>网</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络</a:t>
              </a:r>
              <a:endParaRPr lang="en-US" altLang="zh-CN" b="1" kern="0" dirty="0">
                <a:solidFill>
                  <a:schemeClr val="accent4"/>
                </a:solidFill>
                <a:latin typeface="微软雅黑" pitchFamily="34" charset="-122"/>
                <a:ea typeface="微软雅黑" pitchFamily="34" charset="-122"/>
              </a:endParaRPr>
            </a:p>
          </p:txBody>
        </p:sp>
        <p:sp>
          <p:nvSpPr>
            <p:cNvPr id="49" name="圆角矩形 170">
              <a:extLst>
                <a:ext uri="{FF2B5EF4-FFF2-40B4-BE49-F238E27FC236}">
                  <a16:creationId xmlns:a16="http://schemas.microsoft.com/office/drawing/2014/main" id="{9DBCD241-539A-40BE-AF1B-425C3219F43B}"/>
                </a:ext>
              </a:extLst>
            </p:cNvPr>
            <p:cNvSpPr/>
            <p:nvPr/>
          </p:nvSpPr>
          <p:spPr>
            <a:xfrm>
              <a:off x="7804535" y="2706678"/>
              <a:ext cx="1080000" cy="360000"/>
            </a:xfrm>
            <a:prstGeom prst="roundRect">
              <a:avLst>
                <a:gd name="adj" fmla="val 50000"/>
              </a:avLst>
            </a:prstGeom>
            <a:solidFill>
              <a:schemeClr val="accent1"/>
            </a:solidFill>
            <a:ln w="9525" cap="flat" cmpd="sng" algn="ctr">
              <a:solidFill>
                <a:schemeClr val="accent1"/>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6"/>
                </a:solidFill>
                <a:latin typeface="Franklin Gothic Book"/>
                <a:ea typeface="黑体"/>
              </a:endParaRPr>
            </a:p>
          </p:txBody>
        </p:sp>
        <p:sp>
          <p:nvSpPr>
            <p:cNvPr id="50" name="TextBox 171">
              <a:extLst>
                <a:ext uri="{FF2B5EF4-FFF2-40B4-BE49-F238E27FC236}">
                  <a16:creationId xmlns:a16="http://schemas.microsoft.com/office/drawing/2014/main" id="{98233900-747E-41E4-852F-996525CACE54}"/>
                </a:ext>
              </a:extLst>
            </p:cNvPr>
            <p:cNvSpPr txBox="1"/>
            <p:nvPr/>
          </p:nvSpPr>
          <p:spPr>
            <a:xfrm>
              <a:off x="7956103" y="2689018"/>
              <a:ext cx="922032" cy="39531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信  息</a:t>
              </a:r>
            </a:p>
          </p:txBody>
        </p:sp>
        <p:sp>
          <p:nvSpPr>
            <p:cNvPr id="51" name="TextBox 172">
              <a:extLst>
                <a:ext uri="{FF2B5EF4-FFF2-40B4-BE49-F238E27FC236}">
                  <a16:creationId xmlns:a16="http://schemas.microsoft.com/office/drawing/2014/main" id="{94AED826-5CF2-4870-BFDB-32E6296DBF23}"/>
                </a:ext>
              </a:extLst>
            </p:cNvPr>
            <p:cNvSpPr txBox="1"/>
            <p:nvPr/>
          </p:nvSpPr>
          <p:spPr>
            <a:xfrm>
              <a:off x="3198631" y="2709280"/>
              <a:ext cx="922047" cy="369332"/>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信    号</a:t>
              </a:r>
            </a:p>
          </p:txBody>
        </p:sp>
        <p:sp>
          <p:nvSpPr>
            <p:cNvPr id="52" name="TextBox 173">
              <a:extLst>
                <a:ext uri="{FF2B5EF4-FFF2-40B4-BE49-F238E27FC236}">
                  <a16:creationId xmlns:a16="http://schemas.microsoft.com/office/drawing/2014/main" id="{227889D9-2847-4DE2-8AFB-9B572323D2A6}"/>
                </a:ext>
              </a:extLst>
            </p:cNvPr>
            <p:cNvSpPr txBox="1"/>
            <p:nvPr/>
          </p:nvSpPr>
          <p:spPr>
            <a:xfrm>
              <a:off x="5456812" y="2710409"/>
              <a:ext cx="922047" cy="369332"/>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数    据</a:t>
              </a:r>
            </a:p>
          </p:txBody>
        </p:sp>
        <p:cxnSp>
          <p:nvCxnSpPr>
            <p:cNvPr id="53" name="肘形连接符 174">
              <a:extLst>
                <a:ext uri="{FF2B5EF4-FFF2-40B4-BE49-F238E27FC236}">
                  <a16:creationId xmlns:a16="http://schemas.microsoft.com/office/drawing/2014/main" id="{DCAB4B4C-5DDB-4CE8-840C-5FFCA20E1021}"/>
                </a:ext>
              </a:extLst>
            </p:cNvPr>
            <p:cNvCxnSpPr>
              <a:cxnSpLocks/>
            </p:cNvCxnSpPr>
            <p:nvPr/>
          </p:nvCxnSpPr>
          <p:spPr>
            <a:xfrm flipV="1">
              <a:off x="7124137" y="2894062"/>
              <a:ext cx="690557" cy="0"/>
            </a:xfrm>
            <a:prstGeom prst="bentConnector3">
              <a:avLst>
                <a:gd name="adj1" fmla="val 50000"/>
              </a:avLst>
            </a:prstGeom>
            <a:noFill/>
            <a:ln w="19050" cap="flat" cmpd="sng" algn="ctr">
              <a:solidFill>
                <a:schemeClr val="accent1"/>
              </a:solidFill>
              <a:prstDash val="solid"/>
            </a:ln>
            <a:effectLst/>
          </p:spPr>
        </p:cxnSp>
        <p:sp>
          <p:nvSpPr>
            <p:cNvPr id="54" name="左右箭头 184">
              <a:extLst>
                <a:ext uri="{FF2B5EF4-FFF2-40B4-BE49-F238E27FC236}">
                  <a16:creationId xmlns:a16="http://schemas.microsoft.com/office/drawing/2014/main" id="{4D357339-331C-4510-BE02-0F757745E6D4}"/>
                </a:ext>
              </a:extLst>
            </p:cNvPr>
            <p:cNvSpPr/>
            <p:nvPr/>
          </p:nvSpPr>
          <p:spPr>
            <a:xfrm>
              <a:off x="4639310" y="2800580"/>
              <a:ext cx="286601" cy="178674"/>
            </a:xfrm>
            <a:prstGeom prst="leftRightArrow">
              <a:avLst>
                <a:gd name="adj1" fmla="val 98819"/>
                <a:gd name="adj2" fmla="val 90556"/>
              </a:avLst>
            </a:prstGeom>
            <a:solidFill>
              <a:schemeClr val="accent5"/>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pic>
          <p:nvPicPr>
            <p:cNvPr id="55" name="图片 54">
              <a:extLst>
                <a:ext uri="{FF2B5EF4-FFF2-40B4-BE49-F238E27FC236}">
                  <a16:creationId xmlns:a16="http://schemas.microsoft.com/office/drawing/2014/main" id="{EB9C5E3A-E40F-4665-B493-82D969D6FBB6}"/>
                </a:ext>
              </a:extLst>
            </p:cNvPr>
            <p:cNvPicPr>
              <a:picLocks noChangeAspect="1"/>
            </p:cNvPicPr>
            <p:nvPr/>
          </p:nvPicPr>
          <p:blipFill>
            <a:blip r:embed="rId2"/>
            <a:stretch>
              <a:fillRect/>
            </a:stretch>
          </p:blipFill>
          <p:spPr>
            <a:xfrm>
              <a:off x="5058288" y="3449186"/>
              <a:ext cx="512108" cy="1188823"/>
            </a:xfrm>
            <a:prstGeom prst="rect">
              <a:avLst/>
            </a:prstGeom>
          </p:spPr>
        </p:pic>
        <p:pic>
          <p:nvPicPr>
            <p:cNvPr id="56" name="图片 55">
              <a:extLst>
                <a:ext uri="{FF2B5EF4-FFF2-40B4-BE49-F238E27FC236}">
                  <a16:creationId xmlns:a16="http://schemas.microsoft.com/office/drawing/2014/main" id="{58A19988-212E-4C2F-9474-8B8C90364457}"/>
                </a:ext>
              </a:extLst>
            </p:cNvPr>
            <p:cNvPicPr>
              <a:picLocks noChangeAspect="1"/>
            </p:cNvPicPr>
            <p:nvPr/>
          </p:nvPicPr>
          <p:blipFill>
            <a:blip r:embed="rId3"/>
            <a:stretch>
              <a:fillRect/>
            </a:stretch>
          </p:blipFill>
          <p:spPr>
            <a:xfrm>
              <a:off x="3398977" y="3449328"/>
              <a:ext cx="512108" cy="1176630"/>
            </a:xfrm>
            <a:prstGeom prst="rect">
              <a:avLst/>
            </a:prstGeom>
          </p:spPr>
        </p:pic>
        <p:pic>
          <p:nvPicPr>
            <p:cNvPr id="57" name="图片 56">
              <a:extLst>
                <a:ext uri="{FF2B5EF4-FFF2-40B4-BE49-F238E27FC236}">
                  <a16:creationId xmlns:a16="http://schemas.microsoft.com/office/drawing/2014/main" id="{D4B38096-F3E0-4ED0-B93F-F7070AF1630F}"/>
                </a:ext>
              </a:extLst>
            </p:cNvPr>
            <p:cNvPicPr>
              <a:picLocks noChangeAspect="1"/>
            </p:cNvPicPr>
            <p:nvPr/>
          </p:nvPicPr>
          <p:blipFill>
            <a:blip r:embed="rId4"/>
            <a:stretch>
              <a:fillRect/>
            </a:stretch>
          </p:blipFill>
          <p:spPr>
            <a:xfrm>
              <a:off x="4882639" y="1246928"/>
              <a:ext cx="518205" cy="1091279"/>
            </a:xfrm>
            <a:prstGeom prst="rect">
              <a:avLst/>
            </a:prstGeom>
          </p:spPr>
        </p:pic>
      </p:grpSp>
    </p:spTree>
    <p:extLst>
      <p:ext uri="{BB962C8B-B14F-4D97-AF65-F5344CB8AC3E}">
        <p14:creationId xmlns:p14="http://schemas.microsoft.com/office/powerpoint/2010/main" val="42470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冯</a:t>
            </a:r>
            <a:r>
              <a:rPr lang="en-US" altLang="zh-CN"/>
              <a:t>·</a:t>
            </a:r>
            <a:r>
              <a:rPr lang="zh-CN" altLang="en-US"/>
              <a:t>诺依曼计算机体系结构</a:t>
            </a:r>
            <a:endParaRPr lang="zh-CN" altLang="en-US" dirty="0"/>
          </a:p>
        </p:txBody>
      </p:sp>
      <p:sp>
        <p:nvSpPr>
          <p:cNvPr id="5" name="内容占位符 4"/>
          <p:cNvSpPr>
            <a:spLocks noGrp="1"/>
          </p:cNvSpPr>
          <p:nvPr>
            <p:ph idx="1"/>
          </p:nvPr>
        </p:nvSpPr>
        <p:spPr/>
        <p:txBody>
          <a:bodyPr/>
          <a:lstStyle/>
          <a:p>
            <a:pPr lvl="0"/>
            <a:r>
              <a:rPr lang="zh-CN" altLang="en-US" dirty="0"/>
              <a:t>冯</a:t>
            </a:r>
            <a:r>
              <a:rPr lang="en-US" altLang="zh-CN" dirty="0"/>
              <a:t>·</a:t>
            </a:r>
            <a:r>
              <a:rPr lang="zh-CN" altLang="en-US" dirty="0"/>
              <a:t>诺伊曼发现</a:t>
            </a:r>
            <a:r>
              <a:rPr lang="en-US" altLang="zh-CN" dirty="0"/>
              <a:t>ENIAC</a:t>
            </a:r>
            <a:r>
              <a:rPr lang="zh-CN" altLang="en-US" dirty="0"/>
              <a:t>存在的主要问题：</a:t>
            </a:r>
          </a:p>
          <a:p>
            <a:pPr lvl="1"/>
            <a:r>
              <a:rPr lang="zh-CN" altLang="en-US" dirty="0"/>
              <a:t>用大量的开关和插头来编程</a:t>
            </a:r>
          </a:p>
          <a:p>
            <a:pPr lvl="1"/>
            <a:r>
              <a:rPr lang="zh-CN" altLang="en-US" dirty="0"/>
              <a:t>用</a:t>
            </a:r>
            <a:r>
              <a:rPr lang="en-US" altLang="zh-CN" dirty="0"/>
              <a:t>10</a:t>
            </a:r>
            <a:r>
              <a:rPr lang="zh-CN" altLang="en-US" dirty="0"/>
              <a:t>个电子管表示一位十进制数</a:t>
            </a:r>
          </a:p>
          <a:p>
            <a:pPr lvl="0"/>
            <a:r>
              <a:rPr lang="zh-CN" altLang="en-US" dirty="0"/>
              <a:t>改进措施：</a:t>
            </a:r>
          </a:p>
          <a:p>
            <a:pPr lvl="1"/>
            <a:r>
              <a:rPr lang="zh-CN" altLang="en-US" dirty="0"/>
              <a:t>针对用</a:t>
            </a:r>
            <a:r>
              <a:rPr lang="en-US" altLang="zh-CN" dirty="0"/>
              <a:t>10</a:t>
            </a:r>
            <a:r>
              <a:rPr lang="zh-CN" altLang="en-US" dirty="0"/>
              <a:t>个电子管表示一位十进制数，提出应该用二进制来替代</a:t>
            </a:r>
          </a:p>
          <a:p>
            <a:pPr lvl="1"/>
            <a:r>
              <a:rPr lang="zh-CN" altLang="en-US" dirty="0"/>
              <a:t>针对</a:t>
            </a:r>
            <a:r>
              <a:rPr lang="en-US" altLang="zh-CN" dirty="0"/>
              <a:t>ENIAC</a:t>
            </a:r>
            <a:r>
              <a:rPr lang="zh-CN" altLang="en-US" dirty="0"/>
              <a:t>用开关和插头来编程， 提出了程序可以以编码形式和数据一起在内存中存储</a:t>
            </a:r>
          </a:p>
          <a:p>
            <a:pPr lvl="0"/>
            <a:r>
              <a:rPr lang="zh-CN" altLang="en-US" dirty="0"/>
              <a:t>冯</a:t>
            </a:r>
            <a:r>
              <a:rPr lang="en-US" altLang="zh-CN" dirty="0"/>
              <a:t>·</a:t>
            </a:r>
            <a:r>
              <a:rPr lang="zh-CN" altLang="en-US" dirty="0"/>
              <a:t>诺伊曼的工作成为如今广泛采用用的冯</a:t>
            </a:r>
            <a:r>
              <a:rPr lang="en-US" altLang="zh-CN" dirty="0"/>
              <a:t>·</a:t>
            </a:r>
            <a:r>
              <a:rPr lang="zh-CN" altLang="en-US" dirty="0"/>
              <a:t>诺伊曼体系结构的基础</a:t>
            </a:r>
            <a:endParaRPr lang="en-US" altLang="zh-CN" dirty="0"/>
          </a:p>
          <a:p>
            <a:pPr lvl="1"/>
            <a:r>
              <a:rPr lang="zh-CN" altLang="en-US" dirty="0">
                <a:solidFill>
                  <a:srgbClr val="0070C0"/>
                </a:solidFill>
              </a:rPr>
              <a:t>将程序与数据存储在一起</a:t>
            </a:r>
            <a:endParaRPr lang="en-US" altLang="zh-CN" dirty="0">
              <a:solidFill>
                <a:srgbClr val="0070C0"/>
              </a:solidFill>
            </a:endParaRPr>
          </a:p>
          <a:p>
            <a:pPr lvl="1"/>
            <a:r>
              <a:rPr lang="zh-CN" altLang="en-US" dirty="0">
                <a:solidFill>
                  <a:srgbClr val="0070C0"/>
                </a:solidFill>
              </a:rPr>
              <a:t>依次逐条执行命令</a:t>
            </a:r>
            <a:endParaRPr lang="en-US" altLang="zh-CN" dirty="0">
              <a:solidFill>
                <a:srgbClr val="0070C0"/>
              </a:solidFill>
            </a:endParaRPr>
          </a:p>
          <a:p>
            <a:pPr lvl="1"/>
            <a:r>
              <a:rPr lang="zh-CN" altLang="en-US" dirty="0">
                <a:solidFill>
                  <a:srgbClr val="0070C0"/>
                </a:solidFill>
              </a:rPr>
              <a:t>用二进制表示信息</a:t>
            </a:r>
          </a:p>
        </p:txBody>
      </p:sp>
      <p:pic>
        <p:nvPicPr>
          <p:cNvPr id="38" name="Picture 2" descr="http://imgsrc.baidu.com/baike/abpic/item/1e71f724729a943f4c088de7.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9255" y="1066693"/>
            <a:ext cx="1457239" cy="173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文本框 39"/>
          <p:cNvSpPr txBox="1"/>
          <p:nvPr/>
        </p:nvSpPr>
        <p:spPr>
          <a:xfrm>
            <a:off x="9285512" y="2861931"/>
            <a:ext cx="2469137" cy="584775"/>
          </a:xfrm>
          <a:prstGeom prst="rect">
            <a:avLst/>
          </a:prstGeom>
          <a:noFill/>
        </p:spPr>
        <p:txBody>
          <a:bodyPr wrap="none" rtlCol="0">
            <a:spAutoFit/>
          </a:bodyPr>
          <a:lstStyle/>
          <a:p>
            <a:pPr algn="ctr"/>
            <a:r>
              <a:rPr lang="en-US" altLang="zh-CN" sz="1600" dirty="0"/>
              <a:t>John von Neumann</a:t>
            </a:r>
          </a:p>
          <a:p>
            <a:pPr algn="ctr"/>
            <a:r>
              <a:rPr lang="en-US" altLang="zh-CN" sz="1600" dirty="0"/>
              <a:t>Dec 28, 1903—Feb 8, 1957</a:t>
            </a:r>
            <a:endParaRPr lang="zh-CN" altLang="en-US" sz="1600" dirty="0"/>
          </a:p>
        </p:txBody>
      </p:sp>
    </p:spTree>
    <p:extLst>
      <p:ext uri="{BB962C8B-B14F-4D97-AF65-F5344CB8AC3E}">
        <p14:creationId xmlns:p14="http://schemas.microsoft.com/office/powerpoint/2010/main" val="43276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冯</a:t>
            </a:r>
            <a:r>
              <a:rPr lang="en-US" altLang="zh-CN" dirty="0"/>
              <a:t>·</a:t>
            </a:r>
            <a:r>
              <a:rPr lang="zh-CN" altLang="en-US" dirty="0"/>
              <a:t>诺依曼机</a:t>
            </a:r>
          </a:p>
        </p:txBody>
      </p:sp>
      <p:sp>
        <p:nvSpPr>
          <p:cNvPr id="5" name="内容占位符 4"/>
          <p:cNvSpPr>
            <a:spLocks noGrp="1"/>
          </p:cNvSpPr>
          <p:nvPr>
            <p:ph idx="1"/>
          </p:nvPr>
        </p:nvSpPr>
        <p:spPr>
          <a:xfrm>
            <a:off x="439614" y="5224752"/>
            <a:ext cx="11239767" cy="1299850"/>
          </a:xfrm>
        </p:spPr>
        <p:txBody>
          <a:bodyPr>
            <a:noAutofit/>
          </a:bodyPr>
          <a:lstStyle/>
          <a:p>
            <a:pPr>
              <a:lnSpc>
                <a:spcPct val="125000"/>
              </a:lnSpc>
            </a:pPr>
            <a:r>
              <a:rPr lang="en-US" altLang="en-US" sz="1800" dirty="0"/>
              <a:t>1945</a:t>
            </a:r>
            <a:r>
              <a:rPr lang="zh-CN" altLang="en-US" sz="1800" dirty="0"/>
              <a:t>年</a:t>
            </a:r>
            <a:r>
              <a:rPr lang="en-US" altLang="en-US" sz="1800" dirty="0"/>
              <a:t>6</a:t>
            </a:r>
            <a:r>
              <a:rPr lang="zh-CN" altLang="en-US" sz="1800" dirty="0"/>
              <a:t>月，冯</a:t>
            </a:r>
            <a:r>
              <a:rPr lang="en-US" altLang="zh-CN" sz="1800" dirty="0"/>
              <a:t>·</a:t>
            </a:r>
            <a:r>
              <a:rPr lang="zh-CN" altLang="en-US" sz="1800" dirty="0"/>
              <a:t>诺依曼提交了他著名的</a:t>
            </a:r>
            <a:r>
              <a:rPr lang="en-US" altLang="en-US" sz="1800" dirty="0"/>
              <a:t>101</a:t>
            </a:r>
            <a:r>
              <a:rPr lang="zh-CN" altLang="en-US" sz="1800" dirty="0"/>
              <a:t>页的“关于</a:t>
            </a:r>
            <a:r>
              <a:rPr lang="en-US" altLang="en-US" sz="1800" dirty="0"/>
              <a:t>EDVAC</a:t>
            </a:r>
            <a:r>
              <a:rPr lang="zh-CN" altLang="en-US" sz="1800" dirty="0"/>
              <a:t>的报告草案”，里面描述了计算机的逻辑结构，尤为重要的一点是提出了“存储程序”的思想。</a:t>
            </a:r>
            <a:endParaRPr lang="en-US" altLang="zh-CN" sz="1800" dirty="0"/>
          </a:p>
          <a:p>
            <a:pPr>
              <a:lnSpc>
                <a:spcPct val="125000"/>
              </a:lnSpc>
            </a:pPr>
            <a:r>
              <a:rPr lang="zh-CN" altLang="en-US" sz="1800" dirty="0"/>
              <a:t>“存储程序</a:t>
            </a:r>
            <a:r>
              <a:rPr lang="en-US" altLang="en-US" sz="1800" dirty="0"/>
              <a:t>(stored-program)</a:t>
            </a:r>
            <a:r>
              <a:rPr lang="zh-CN" altLang="en-US" sz="1800" dirty="0"/>
              <a:t>”的意思就是将程序存储到计算机内部，计算机自动执行。</a:t>
            </a:r>
          </a:p>
        </p:txBody>
      </p:sp>
      <p:pic>
        <p:nvPicPr>
          <p:cNvPr id="6" name="图片 5">
            <a:extLst>
              <a:ext uri="{FF2B5EF4-FFF2-40B4-BE49-F238E27FC236}">
                <a16:creationId xmlns:a16="http://schemas.microsoft.com/office/drawing/2014/main" id="{1BBDA0DF-3FCB-43A1-A451-8FC4FCA6DFB6}"/>
              </a:ext>
            </a:extLst>
          </p:cNvPr>
          <p:cNvPicPr>
            <a:picLocks noChangeAspect="1"/>
          </p:cNvPicPr>
          <p:nvPr/>
        </p:nvPicPr>
        <p:blipFill>
          <a:blip r:embed="rId2"/>
          <a:stretch>
            <a:fillRect/>
          </a:stretch>
        </p:blipFill>
        <p:spPr>
          <a:xfrm>
            <a:off x="7183865" y="935914"/>
            <a:ext cx="4309034" cy="2585420"/>
          </a:xfrm>
          <a:prstGeom prst="rect">
            <a:avLst/>
          </a:prstGeom>
        </p:spPr>
      </p:pic>
      <p:sp>
        <p:nvSpPr>
          <p:cNvPr id="7" name="TextBox 3">
            <a:extLst>
              <a:ext uri="{FF2B5EF4-FFF2-40B4-BE49-F238E27FC236}">
                <a16:creationId xmlns:a16="http://schemas.microsoft.com/office/drawing/2014/main" id="{0CE71503-8B20-4449-BB5E-289CF5A5CBB9}"/>
              </a:ext>
            </a:extLst>
          </p:cNvPr>
          <p:cNvSpPr txBox="1"/>
          <p:nvPr/>
        </p:nvSpPr>
        <p:spPr>
          <a:xfrm>
            <a:off x="1061091" y="4547851"/>
            <a:ext cx="3948063" cy="418191"/>
          </a:xfrm>
          <a:prstGeom prst="rect">
            <a:avLst/>
          </a:prstGeom>
          <a:noFill/>
          <a:ln>
            <a:solidFill>
              <a:srgbClr val="C00000"/>
            </a:solidFill>
          </a:ln>
        </p:spPr>
        <p:txBody>
          <a:bodyPr wrap="square" rtlCol="0">
            <a:spAutoFit/>
          </a:bodyPr>
          <a:lstStyle/>
          <a:p>
            <a:pPr algn="ctr">
              <a:lnSpc>
                <a:spcPct val="150000"/>
              </a:lnSpc>
            </a:pPr>
            <a:r>
              <a:rPr lang="zh-CN" altLang="en-US" sz="1600" b="1" dirty="0">
                <a:solidFill>
                  <a:srgbClr val="C00000"/>
                </a:solidFill>
                <a:latin typeface="微软雅黑" pitchFamily="34" charset="-122"/>
                <a:ea typeface="微软雅黑" pitchFamily="34" charset="-122"/>
              </a:rPr>
              <a:t>以运算器为核心、以存储程序原理为基础</a:t>
            </a:r>
          </a:p>
        </p:txBody>
      </p:sp>
      <p:grpSp>
        <p:nvGrpSpPr>
          <p:cNvPr id="30" name="组合 29">
            <a:extLst>
              <a:ext uri="{FF2B5EF4-FFF2-40B4-BE49-F238E27FC236}">
                <a16:creationId xmlns:a16="http://schemas.microsoft.com/office/drawing/2014/main" id="{12E79233-D4F7-4785-AF67-DF1B2F9AF41A}"/>
              </a:ext>
            </a:extLst>
          </p:cNvPr>
          <p:cNvGrpSpPr/>
          <p:nvPr/>
        </p:nvGrpSpPr>
        <p:grpSpPr>
          <a:xfrm>
            <a:off x="5335404" y="3932983"/>
            <a:ext cx="1587591" cy="1097348"/>
            <a:chOff x="5914340" y="3341879"/>
            <a:chExt cx="1587591" cy="1097348"/>
          </a:xfrm>
        </p:grpSpPr>
        <p:sp>
          <p:nvSpPr>
            <p:cNvPr id="31" name="Line 26">
              <a:extLst>
                <a:ext uri="{FF2B5EF4-FFF2-40B4-BE49-F238E27FC236}">
                  <a16:creationId xmlns:a16="http://schemas.microsoft.com/office/drawing/2014/main" id="{DF443218-306E-4DE9-9CAF-EE03C5783C21}"/>
                </a:ext>
              </a:extLst>
            </p:cNvPr>
            <p:cNvSpPr>
              <a:spLocks noChangeShapeType="1"/>
            </p:cNvSpPr>
            <p:nvPr/>
          </p:nvSpPr>
          <p:spPr bwMode="auto">
            <a:xfrm>
              <a:off x="5914340" y="3520785"/>
              <a:ext cx="43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sz="1600">
                <a:latin typeface="微软雅黑" pitchFamily="34" charset="-122"/>
                <a:ea typeface="微软雅黑" pitchFamily="34" charset="-122"/>
              </a:endParaRPr>
            </a:p>
          </p:txBody>
        </p:sp>
        <p:sp>
          <p:nvSpPr>
            <p:cNvPr id="32" name="Text Box 27">
              <a:extLst>
                <a:ext uri="{FF2B5EF4-FFF2-40B4-BE49-F238E27FC236}">
                  <a16:creationId xmlns:a16="http://schemas.microsoft.com/office/drawing/2014/main" id="{E4435599-8C17-40DE-9EE6-A4EA00A7EE48}"/>
                </a:ext>
              </a:extLst>
            </p:cNvPr>
            <p:cNvSpPr txBox="1">
              <a:spLocks noChangeArrowheads="1"/>
            </p:cNvSpPr>
            <p:nvPr/>
          </p:nvSpPr>
          <p:spPr bwMode="auto">
            <a:xfrm>
              <a:off x="6380210" y="3341879"/>
              <a:ext cx="9166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pPr algn="l" eaLnBrk="1" hangingPunct="1">
                <a:spcBef>
                  <a:spcPct val="50000"/>
                </a:spcBef>
              </a:pPr>
              <a:r>
                <a:rPr kumimoji="0" lang="zh-CN" altLang="en-US" sz="1600" dirty="0">
                  <a:latin typeface="微软雅黑" pitchFamily="34" charset="-122"/>
                  <a:ea typeface="微软雅黑" pitchFamily="34" charset="-122"/>
                </a:rPr>
                <a:t>指令流</a:t>
              </a:r>
            </a:p>
          </p:txBody>
        </p:sp>
        <p:sp>
          <p:nvSpPr>
            <p:cNvPr id="33" name="Line 28">
              <a:extLst>
                <a:ext uri="{FF2B5EF4-FFF2-40B4-BE49-F238E27FC236}">
                  <a16:creationId xmlns:a16="http://schemas.microsoft.com/office/drawing/2014/main" id="{1D58C438-817A-4DF9-8D42-288B82A1F7B1}"/>
                </a:ext>
              </a:extLst>
            </p:cNvPr>
            <p:cNvSpPr>
              <a:spLocks noChangeShapeType="1"/>
            </p:cNvSpPr>
            <p:nvPr/>
          </p:nvSpPr>
          <p:spPr bwMode="auto">
            <a:xfrm>
              <a:off x="5914340" y="3907377"/>
              <a:ext cx="432000"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sz="1600">
                <a:latin typeface="微软雅黑" pitchFamily="34" charset="-122"/>
                <a:ea typeface="微软雅黑" pitchFamily="34" charset="-122"/>
              </a:endParaRPr>
            </a:p>
          </p:txBody>
        </p:sp>
        <p:sp>
          <p:nvSpPr>
            <p:cNvPr id="34" name="Text Box 29">
              <a:extLst>
                <a:ext uri="{FF2B5EF4-FFF2-40B4-BE49-F238E27FC236}">
                  <a16:creationId xmlns:a16="http://schemas.microsoft.com/office/drawing/2014/main" id="{9EEC1354-11D0-4F62-BEEB-71E9CEE9156E}"/>
                </a:ext>
              </a:extLst>
            </p:cNvPr>
            <p:cNvSpPr txBox="1">
              <a:spLocks noChangeArrowheads="1"/>
            </p:cNvSpPr>
            <p:nvPr/>
          </p:nvSpPr>
          <p:spPr bwMode="auto">
            <a:xfrm>
              <a:off x="6388930" y="3710456"/>
              <a:ext cx="11130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pPr algn="l" eaLnBrk="1" hangingPunct="1">
                <a:spcBef>
                  <a:spcPct val="50000"/>
                </a:spcBef>
              </a:pPr>
              <a:r>
                <a:rPr kumimoji="0" lang="zh-CN" altLang="en-US" sz="1600" dirty="0">
                  <a:latin typeface="微软雅黑" pitchFamily="34" charset="-122"/>
                  <a:ea typeface="微软雅黑" pitchFamily="34" charset="-122"/>
                </a:rPr>
                <a:t>控制命令</a:t>
              </a:r>
            </a:p>
          </p:txBody>
        </p:sp>
        <p:sp>
          <p:nvSpPr>
            <p:cNvPr id="35" name="AutoShape 30">
              <a:extLst>
                <a:ext uri="{FF2B5EF4-FFF2-40B4-BE49-F238E27FC236}">
                  <a16:creationId xmlns:a16="http://schemas.microsoft.com/office/drawing/2014/main" id="{4BD9DD7A-7BF7-49D9-AE30-3AD303BCEA75}"/>
                </a:ext>
              </a:extLst>
            </p:cNvPr>
            <p:cNvSpPr>
              <a:spLocks noChangeArrowheads="1"/>
            </p:cNvSpPr>
            <p:nvPr/>
          </p:nvSpPr>
          <p:spPr bwMode="auto">
            <a:xfrm>
              <a:off x="5914340" y="4166052"/>
              <a:ext cx="432000" cy="193296"/>
            </a:xfrm>
            <a:prstGeom prst="rightArrow">
              <a:avLst>
                <a:gd name="adj1" fmla="val 50000"/>
                <a:gd name="adj2" fmla="val 75184"/>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sz="1600">
                <a:latin typeface="微软雅黑" pitchFamily="34" charset="-122"/>
                <a:ea typeface="微软雅黑" pitchFamily="34" charset="-122"/>
              </a:endParaRPr>
            </a:p>
          </p:txBody>
        </p:sp>
        <p:sp>
          <p:nvSpPr>
            <p:cNvPr id="36" name="Text Box 31">
              <a:extLst>
                <a:ext uri="{FF2B5EF4-FFF2-40B4-BE49-F238E27FC236}">
                  <a16:creationId xmlns:a16="http://schemas.microsoft.com/office/drawing/2014/main" id="{52A903F3-5B32-4051-AD4B-EF4DC265C3DB}"/>
                </a:ext>
              </a:extLst>
            </p:cNvPr>
            <p:cNvSpPr txBox="1">
              <a:spLocks noChangeArrowheads="1"/>
            </p:cNvSpPr>
            <p:nvPr/>
          </p:nvSpPr>
          <p:spPr bwMode="auto">
            <a:xfrm>
              <a:off x="6388930" y="4100673"/>
              <a:ext cx="11130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pPr algn="l" eaLnBrk="1" hangingPunct="1">
                <a:spcBef>
                  <a:spcPct val="50000"/>
                </a:spcBef>
              </a:pPr>
              <a:r>
                <a:rPr kumimoji="0" lang="zh-CN" altLang="en-US" sz="1600" dirty="0">
                  <a:latin typeface="微软雅黑" pitchFamily="34" charset="-122"/>
                  <a:ea typeface="微软雅黑" pitchFamily="34" charset="-122"/>
                </a:rPr>
                <a:t>数据流</a:t>
              </a:r>
            </a:p>
          </p:txBody>
        </p:sp>
      </p:grpSp>
      <p:grpSp>
        <p:nvGrpSpPr>
          <p:cNvPr id="4" name="组合 3">
            <a:extLst>
              <a:ext uri="{FF2B5EF4-FFF2-40B4-BE49-F238E27FC236}">
                <a16:creationId xmlns:a16="http://schemas.microsoft.com/office/drawing/2014/main" id="{01D2F706-05A7-4656-8CF0-272595613B08}"/>
              </a:ext>
            </a:extLst>
          </p:cNvPr>
          <p:cNvGrpSpPr/>
          <p:nvPr/>
        </p:nvGrpSpPr>
        <p:grpSpPr>
          <a:xfrm>
            <a:off x="547836" y="1310687"/>
            <a:ext cx="5827731" cy="2946393"/>
            <a:chOff x="603139" y="1379084"/>
            <a:chExt cx="5827731" cy="2946393"/>
          </a:xfrm>
        </p:grpSpPr>
        <p:sp>
          <p:nvSpPr>
            <p:cNvPr id="8" name="矩形 7">
              <a:extLst>
                <a:ext uri="{FF2B5EF4-FFF2-40B4-BE49-F238E27FC236}">
                  <a16:creationId xmlns:a16="http://schemas.microsoft.com/office/drawing/2014/main" id="{F3A89848-3C58-4F8C-93FA-6E0ECBF2A459}"/>
                </a:ext>
              </a:extLst>
            </p:cNvPr>
            <p:cNvSpPr/>
            <p:nvPr/>
          </p:nvSpPr>
          <p:spPr>
            <a:xfrm>
              <a:off x="2893038" y="1379084"/>
              <a:ext cx="1278631" cy="1899921"/>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 Box 4">
              <a:extLst>
                <a:ext uri="{FF2B5EF4-FFF2-40B4-BE49-F238E27FC236}">
                  <a16:creationId xmlns:a16="http://schemas.microsoft.com/office/drawing/2014/main" id="{FB6F6BDC-4E28-4E35-901C-60312001F54E}"/>
                </a:ext>
              </a:extLst>
            </p:cNvPr>
            <p:cNvSpPr txBox="1">
              <a:spLocks noChangeArrowheads="1"/>
            </p:cNvSpPr>
            <p:nvPr/>
          </p:nvSpPr>
          <p:spPr bwMode="auto">
            <a:xfrm>
              <a:off x="3091871" y="2672512"/>
              <a:ext cx="916673" cy="406971"/>
            </a:xfrm>
            <a:prstGeom prst="rect">
              <a:avLst/>
            </a:prstGeom>
            <a:solidFill>
              <a:srgbClr val="339966"/>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pPr algn="l" eaLnBrk="1" hangingPunct="1">
                <a:lnSpc>
                  <a:spcPct val="125000"/>
                </a:lnSpc>
                <a:spcBef>
                  <a:spcPct val="80000"/>
                </a:spcBef>
                <a:spcAft>
                  <a:spcPct val="130000"/>
                </a:spcAft>
              </a:pPr>
              <a:r>
                <a:rPr kumimoji="0" lang="zh-CN" altLang="en-US" sz="1800" dirty="0">
                  <a:solidFill>
                    <a:schemeClr val="bg1"/>
                  </a:solidFill>
                  <a:latin typeface="微软雅黑" pitchFamily="34" charset="-122"/>
                  <a:ea typeface="微软雅黑" pitchFamily="34" charset="-122"/>
                </a:rPr>
                <a:t>运算器</a:t>
              </a:r>
            </a:p>
          </p:txBody>
        </p:sp>
        <p:sp>
          <p:nvSpPr>
            <p:cNvPr id="10" name="Text Box 5">
              <a:extLst>
                <a:ext uri="{FF2B5EF4-FFF2-40B4-BE49-F238E27FC236}">
                  <a16:creationId xmlns:a16="http://schemas.microsoft.com/office/drawing/2014/main" id="{DD1506EA-6F84-4E43-9BD8-03C97C639BF6}"/>
                </a:ext>
              </a:extLst>
            </p:cNvPr>
            <p:cNvSpPr txBox="1">
              <a:spLocks noChangeArrowheads="1"/>
            </p:cNvSpPr>
            <p:nvPr/>
          </p:nvSpPr>
          <p:spPr bwMode="auto">
            <a:xfrm>
              <a:off x="4662485" y="2672512"/>
              <a:ext cx="1113000" cy="406971"/>
            </a:xfrm>
            <a:prstGeom prst="rect">
              <a:avLst/>
            </a:prstGeom>
            <a:solidFill>
              <a:srgbClr val="339966"/>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pPr algn="l" eaLnBrk="1" hangingPunct="1">
                <a:lnSpc>
                  <a:spcPct val="125000"/>
                </a:lnSpc>
                <a:spcBef>
                  <a:spcPct val="80000"/>
                </a:spcBef>
                <a:spcAft>
                  <a:spcPct val="130000"/>
                </a:spcAft>
              </a:pPr>
              <a:r>
                <a:rPr kumimoji="0" lang="zh-CN" altLang="en-US" sz="1800" dirty="0">
                  <a:solidFill>
                    <a:schemeClr val="bg1"/>
                  </a:solidFill>
                  <a:latin typeface="微软雅黑" pitchFamily="34" charset="-122"/>
                  <a:ea typeface="微软雅黑" pitchFamily="34" charset="-122"/>
                </a:rPr>
                <a:t>输出设备</a:t>
              </a:r>
            </a:p>
          </p:txBody>
        </p:sp>
        <p:sp>
          <p:nvSpPr>
            <p:cNvPr id="11" name="Text Box 6">
              <a:extLst>
                <a:ext uri="{FF2B5EF4-FFF2-40B4-BE49-F238E27FC236}">
                  <a16:creationId xmlns:a16="http://schemas.microsoft.com/office/drawing/2014/main" id="{13DCD1EE-1B6D-4F2D-9ED0-BD8045BBB4C4}"/>
                </a:ext>
              </a:extLst>
            </p:cNvPr>
            <p:cNvSpPr txBox="1">
              <a:spLocks noChangeArrowheads="1"/>
            </p:cNvSpPr>
            <p:nvPr/>
          </p:nvSpPr>
          <p:spPr bwMode="auto">
            <a:xfrm>
              <a:off x="3091871" y="1529792"/>
              <a:ext cx="916673" cy="406971"/>
            </a:xfrm>
            <a:prstGeom prst="rect">
              <a:avLst/>
            </a:prstGeom>
            <a:solidFill>
              <a:srgbClr val="339966"/>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pPr algn="l" eaLnBrk="1" hangingPunct="1">
                <a:lnSpc>
                  <a:spcPct val="125000"/>
                </a:lnSpc>
                <a:spcBef>
                  <a:spcPct val="80000"/>
                </a:spcBef>
                <a:spcAft>
                  <a:spcPct val="130000"/>
                </a:spcAft>
              </a:pPr>
              <a:r>
                <a:rPr kumimoji="0" lang="zh-CN" altLang="en-US" sz="1800" dirty="0">
                  <a:solidFill>
                    <a:schemeClr val="bg1"/>
                  </a:solidFill>
                  <a:latin typeface="微软雅黑" pitchFamily="34" charset="-122"/>
                  <a:ea typeface="微软雅黑" pitchFamily="34" charset="-122"/>
                </a:rPr>
                <a:t>控制器</a:t>
              </a:r>
            </a:p>
          </p:txBody>
        </p:sp>
        <p:sp>
          <p:nvSpPr>
            <p:cNvPr id="12" name="Text Box 7">
              <a:extLst>
                <a:ext uri="{FF2B5EF4-FFF2-40B4-BE49-F238E27FC236}">
                  <a16:creationId xmlns:a16="http://schemas.microsoft.com/office/drawing/2014/main" id="{3492FC35-96C4-4934-832E-5B6C422661DA}"/>
                </a:ext>
              </a:extLst>
            </p:cNvPr>
            <p:cNvSpPr txBox="1">
              <a:spLocks noChangeArrowheads="1"/>
            </p:cNvSpPr>
            <p:nvPr/>
          </p:nvSpPr>
          <p:spPr bwMode="auto">
            <a:xfrm>
              <a:off x="1258524" y="2672512"/>
              <a:ext cx="1177961" cy="406971"/>
            </a:xfrm>
            <a:prstGeom prst="rect">
              <a:avLst/>
            </a:prstGeom>
            <a:solidFill>
              <a:srgbClr val="339966"/>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pPr algn="l" eaLnBrk="1" hangingPunct="1">
                <a:lnSpc>
                  <a:spcPct val="125000"/>
                </a:lnSpc>
                <a:spcBef>
                  <a:spcPct val="80000"/>
                </a:spcBef>
                <a:spcAft>
                  <a:spcPct val="130000"/>
                </a:spcAft>
              </a:pPr>
              <a:r>
                <a:rPr kumimoji="0" lang="zh-CN" altLang="en-US" sz="1800" dirty="0">
                  <a:solidFill>
                    <a:schemeClr val="bg1"/>
                  </a:solidFill>
                  <a:latin typeface="微软雅黑" pitchFamily="34" charset="-122"/>
                  <a:ea typeface="微软雅黑" pitchFamily="34" charset="-122"/>
                </a:rPr>
                <a:t>输入设备</a:t>
              </a:r>
            </a:p>
          </p:txBody>
        </p:sp>
        <p:sp>
          <p:nvSpPr>
            <p:cNvPr id="13" name="Text Box 8">
              <a:extLst>
                <a:ext uri="{FF2B5EF4-FFF2-40B4-BE49-F238E27FC236}">
                  <a16:creationId xmlns:a16="http://schemas.microsoft.com/office/drawing/2014/main" id="{94267DC0-E170-459A-AF52-120903E1E82B}"/>
                </a:ext>
              </a:extLst>
            </p:cNvPr>
            <p:cNvSpPr txBox="1">
              <a:spLocks noChangeArrowheads="1"/>
            </p:cNvSpPr>
            <p:nvPr/>
          </p:nvSpPr>
          <p:spPr bwMode="auto">
            <a:xfrm>
              <a:off x="3091871" y="3829446"/>
              <a:ext cx="916673" cy="406971"/>
            </a:xfrm>
            <a:prstGeom prst="rect">
              <a:avLst/>
            </a:prstGeom>
            <a:solidFill>
              <a:srgbClr val="339966"/>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pPr algn="l" eaLnBrk="1" hangingPunct="1">
                <a:lnSpc>
                  <a:spcPct val="125000"/>
                </a:lnSpc>
                <a:spcBef>
                  <a:spcPct val="80000"/>
                </a:spcBef>
                <a:spcAft>
                  <a:spcPct val="130000"/>
                </a:spcAft>
              </a:pPr>
              <a:r>
                <a:rPr kumimoji="0" lang="zh-CN" altLang="en-US" sz="1800" dirty="0">
                  <a:solidFill>
                    <a:schemeClr val="bg1"/>
                  </a:solidFill>
                  <a:latin typeface="微软雅黑" pitchFamily="34" charset="-122"/>
                  <a:ea typeface="微软雅黑" pitchFamily="34" charset="-122"/>
                </a:rPr>
                <a:t>存储器</a:t>
              </a:r>
            </a:p>
          </p:txBody>
        </p:sp>
        <p:sp>
          <p:nvSpPr>
            <p:cNvPr id="14" name="AutoShape 9">
              <a:extLst>
                <a:ext uri="{FF2B5EF4-FFF2-40B4-BE49-F238E27FC236}">
                  <a16:creationId xmlns:a16="http://schemas.microsoft.com/office/drawing/2014/main" id="{02938CC5-8596-4572-9B33-758C7771D843}"/>
                </a:ext>
              </a:extLst>
            </p:cNvPr>
            <p:cNvSpPr>
              <a:spLocks noChangeArrowheads="1"/>
            </p:cNvSpPr>
            <p:nvPr/>
          </p:nvSpPr>
          <p:spPr bwMode="auto">
            <a:xfrm>
              <a:off x="2436485" y="2801850"/>
              <a:ext cx="653941" cy="257254"/>
            </a:xfrm>
            <a:prstGeom prst="rightArrow">
              <a:avLst>
                <a:gd name="adj1" fmla="val 50000"/>
                <a:gd name="adj2" fmla="val 62569"/>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5" name="AutoShape 10">
              <a:extLst>
                <a:ext uri="{FF2B5EF4-FFF2-40B4-BE49-F238E27FC236}">
                  <a16:creationId xmlns:a16="http://schemas.microsoft.com/office/drawing/2014/main" id="{E30F4DE2-1ACA-4C0D-BA92-0F4F343B7468}"/>
                </a:ext>
              </a:extLst>
            </p:cNvPr>
            <p:cNvSpPr>
              <a:spLocks noChangeArrowheads="1"/>
            </p:cNvSpPr>
            <p:nvPr/>
          </p:nvSpPr>
          <p:spPr bwMode="auto">
            <a:xfrm>
              <a:off x="4008543" y="2800429"/>
              <a:ext cx="653942" cy="257255"/>
            </a:xfrm>
            <a:prstGeom prst="rightArrow">
              <a:avLst>
                <a:gd name="adj1" fmla="val 50000"/>
                <a:gd name="adj2" fmla="val 62569"/>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AutoShape 11">
              <a:extLst>
                <a:ext uri="{FF2B5EF4-FFF2-40B4-BE49-F238E27FC236}">
                  <a16:creationId xmlns:a16="http://schemas.microsoft.com/office/drawing/2014/main" id="{93628661-AF70-4CC7-AE22-C099628F1FEC}"/>
                </a:ext>
              </a:extLst>
            </p:cNvPr>
            <p:cNvSpPr>
              <a:spLocks noChangeArrowheads="1"/>
            </p:cNvSpPr>
            <p:nvPr/>
          </p:nvSpPr>
          <p:spPr bwMode="auto">
            <a:xfrm>
              <a:off x="5776929" y="2800429"/>
              <a:ext cx="653941" cy="257255"/>
            </a:xfrm>
            <a:prstGeom prst="rightArrow">
              <a:avLst>
                <a:gd name="adj1" fmla="val 50000"/>
                <a:gd name="adj2" fmla="val 62569"/>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7" name="AutoShape 12">
              <a:extLst>
                <a:ext uri="{FF2B5EF4-FFF2-40B4-BE49-F238E27FC236}">
                  <a16:creationId xmlns:a16="http://schemas.microsoft.com/office/drawing/2014/main" id="{BF46AC36-BFB9-43CC-B519-D4D55A99D668}"/>
                </a:ext>
              </a:extLst>
            </p:cNvPr>
            <p:cNvSpPr>
              <a:spLocks noChangeArrowheads="1"/>
            </p:cNvSpPr>
            <p:nvPr/>
          </p:nvSpPr>
          <p:spPr bwMode="auto">
            <a:xfrm>
              <a:off x="603139" y="2800429"/>
              <a:ext cx="653941" cy="257255"/>
            </a:xfrm>
            <a:prstGeom prst="rightArrow">
              <a:avLst>
                <a:gd name="adj1" fmla="val 50000"/>
                <a:gd name="adj2" fmla="val 62569"/>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8" name="AutoShape 13">
              <a:extLst>
                <a:ext uri="{FF2B5EF4-FFF2-40B4-BE49-F238E27FC236}">
                  <a16:creationId xmlns:a16="http://schemas.microsoft.com/office/drawing/2014/main" id="{9B297B59-3876-4553-BC21-A4888EE47F8D}"/>
                </a:ext>
              </a:extLst>
            </p:cNvPr>
            <p:cNvSpPr>
              <a:spLocks noChangeArrowheads="1"/>
            </p:cNvSpPr>
            <p:nvPr/>
          </p:nvSpPr>
          <p:spPr bwMode="auto">
            <a:xfrm rot="10800000">
              <a:off x="3418119" y="3187021"/>
              <a:ext cx="262732" cy="643847"/>
            </a:xfrm>
            <a:prstGeom prst="upDownArrow">
              <a:avLst>
                <a:gd name="adj1" fmla="val 50000"/>
                <a:gd name="adj2" fmla="val 49780"/>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9" name="Line 15">
              <a:extLst>
                <a:ext uri="{FF2B5EF4-FFF2-40B4-BE49-F238E27FC236}">
                  <a16:creationId xmlns:a16="http://schemas.microsoft.com/office/drawing/2014/main" id="{BA8571A0-D3BB-4FE9-9075-9A0B1DE2E27D}"/>
                </a:ext>
              </a:extLst>
            </p:cNvPr>
            <p:cNvSpPr>
              <a:spLocks noChangeShapeType="1"/>
            </p:cNvSpPr>
            <p:nvPr/>
          </p:nvSpPr>
          <p:spPr bwMode="auto">
            <a:xfrm>
              <a:off x="4008544" y="4068222"/>
              <a:ext cx="32769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Line 16">
              <a:extLst>
                <a:ext uri="{FF2B5EF4-FFF2-40B4-BE49-F238E27FC236}">
                  <a16:creationId xmlns:a16="http://schemas.microsoft.com/office/drawing/2014/main" id="{892C7EB8-6F5D-4255-AF60-AC5B01B559F4}"/>
                </a:ext>
              </a:extLst>
            </p:cNvPr>
            <p:cNvSpPr>
              <a:spLocks noChangeShapeType="1"/>
            </p:cNvSpPr>
            <p:nvPr/>
          </p:nvSpPr>
          <p:spPr bwMode="auto">
            <a:xfrm flipV="1">
              <a:off x="4336236" y="1875166"/>
              <a:ext cx="0" cy="219305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1" name="Line 17">
              <a:extLst>
                <a:ext uri="{FF2B5EF4-FFF2-40B4-BE49-F238E27FC236}">
                  <a16:creationId xmlns:a16="http://schemas.microsoft.com/office/drawing/2014/main" id="{262BE30E-BB9E-4FE2-9769-F7DFA8347BE6}"/>
                </a:ext>
              </a:extLst>
            </p:cNvPr>
            <p:cNvSpPr>
              <a:spLocks noChangeShapeType="1"/>
            </p:cNvSpPr>
            <p:nvPr/>
          </p:nvSpPr>
          <p:spPr bwMode="auto">
            <a:xfrm flipH="1">
              <a:off x="4008544" y="1872323"/>
              <a:ext cx="32769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2" name="Line 18">
              <a:extLst>
                <a:ext uri="{FF2B5EF4-FFF2-40B4-BE49-F238E27FC236}">
                  <a16:creationId xmlns:a16="http://schemas.microsoft.com/office/drawing/2014/main" id="{B9C4B1B0-83D4-4CA7-BBA9-D0014AB1DBEF}"/>
                </a:ext>
              </a:extLst>
            </p:cNvPr>
            <p:cNvSpPr>
              <a:spLocks noChangeShapeType="1"/>
            </p:cNvSpPr>
            <p:nvPr/>
          </p:nvSpPr>
          <p:spPr bwMode="auto">
            <a:xfrm flipH="1">
              <a:off x="1847504" y="1629282"/>
              <a:ext cx="1179404"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3" name="Line 19">
              <a:extLst>
                <a:ext uri="{FF2B5EF4-FFF2-40B4-BE49-F238E27FC236}">
                  <a16:creationId xmlns:a16="http://schemas.microsoft.com/office/drawing/2014/main" id="{4B350481-2498-4C4C-8407-74393102A25F}"/>
                </a:ext>
              </a:extLst>
            </p:cNvPr>
            <p:cNvSpPr>
              <a:spLocks noChangeShapeType="1"/>
            </p:cNvSpPr>
            <p:nvPr/>
          </p:nvSpPr>
          <p:spPr bwMode="auto">
            <a:xfrm>
              <a:off x="1847504" y="1629282"/>
              <a:ext cx="0" cy="96648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Line 20">
              <a:extLst>
                <a:ext uri="{FF2B5EF4-FFF2-40B4-BE49-F238E27FC236}">
                  <a16:creationId xmlns:a16="http://schemas.microsoft.com/office/drawing/2014/main" id="{422C396B-843E-4356-933A-ED9A4E2DBE3B}"/>
                </a:ext>
              </a:extLst>
            </p:cNvPr>
            <p:cNvSpPr>
              <a:spLocks noChangeShapeType="1"/>
            </p:cNvSpPr>
            <p:nvPr/>
          </p:nvSpPr>
          <p:spPr bwMode="auto">
            <a:xfrm>
              <a:off x="3549484" y="2099731"/>
              <a:ext cx="0" cy="515929"/>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5" name="Line 21">
              <a:extLst>
                <a:ext uri="{FF2B5EF4-FFF2-40B4-BE49-F238E27FC236}">
                  <a16:creationId xmlns:a16="http://schemas.microsoft.com/office/drawing/2014/main" id="{185367C5-3DA9-471F-AACD-942C1CBCA4C9}"/>
                </a:ext>
              </a:extLst>
            </p:cNvPr>
            <p:cNvSpPr>
              <a:spLocks noChangeShapeType="1"/>
            </p:cNvSpPr>
            <p:nvPr/>
          </p:nvSpPr>
          <p:spPr bwMode="auto">
            <a:xfrm flipH="1">
              <a:off x="4008544" y="1617911"/>
              <a:ext cx="117940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6" name="Line 22">
              <a:extLst>
                <a:ext uri="{FF2B5EF4-FFF2-40B4-BE49-F238E27FC236}">
                  <a16:creationId xmlns:a16="http://schemas.microsoft.com/office/drawing/2014/main" id="{7CFE0556-65C8-4D18-A5A5-A54737A9BF90}"/>
                </a:ext>
              </a:extLst>
            </p:cNvPr>
            <p:cNvSpPr>
              <a:spLocks noChangeShapeType="1"/>
            </p:cNvSpPr>
            <p:nvPr/>
          </p:nvSpPr>
          <p:spPr bwMode="auto">
            <a:xfrm>
              <a:off x="5186504" y="1617911"/>
              <a:ext cx="0" cy="96648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7" name="Line 23">
              <a:extLst>
                <a:ext uri="{FF2B5EF4-FFF2-40B4-BE49-F238E27FC236}">
                  <a16:creationId xmlns:a16="http://schemas.microsoft.com/office/drawing/2014/main" id="{4EC20DE8-ACDD-401E-B102-62A9D3F1E29B}"/>
                </a:ext>
              </a:extLst>
            </p:cNvPr>
            <p:cNvSpPr>
              <a:spLocks noChangeShapeType="1"/>
            </p:cNvSpPr>
            <p:nvPr/>
          </p:nvSpPr>
          <p:spPr bwMode="auto">
            <a:xfrm flipH="1">
              <a:off x="2764177" y="1875166"/>
              <a:ext cx="2627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8" name="Line 24">
              <a:extLst>
                <a:ext uri="{FF2B5EF4-FFF2-40B4-BE49-F238E27FC236}">
                  <a16:creationId xmlns:a16="http://schemas.microsoft.com/office/drawing/2014/main" id="{DB35A1CA-28AA-49EE-956F-C0E1D8013D48}"/>
                </a:ext>
              </a:extLst>
            </p:cNvPr>
            <p:cNvSpPr>
              <a:spLocks noChangeShapeType="1"/>
            </p:cNvSpPr>
            <p:nvPr/>
          </p:nvSpPr>
          <p:spPr bwMode="auto">
            <a:xfrm flipH="1">
              <a:off x="2764177" y="1875166"/>
              <a:ext cx="1444" cy="219305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9" name="Line 25">
              <a:extLst>
                <a:ext uri="{FF2B5EF4-FFF2-40B4-BE49-F238E27FC236}">
                  <a16:creationId xmlns:a16="http://schemas.microsoft.com/office/drawing/2014/main" id="{5551DF36-E856-4E03-B0DE-174399CCD06A}"/>
                </a:ext>
              </a:extLst>
            </p:cNvPr>
            <p:cNvSpPr>
              <a:spLocks noChangeShapeType="1"/>
            </p:cNvSpPr>
            <p:nvPr/>
          </p:nvSpPr>
          <p:spPr bwMode="auto">
            <a:xfrm>
              <a:off x="2764177" y="4068222"/>
              <a:ext cx="262732"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37" name="AutoShape 32">
              <a:extLst>
                <a:ext uri="{FF2B5EF4-FFF2-40B4-BE49-F238E27FC236}">
                  <a16:creationId xmlns:a16="http://schemas.microsoft.com/office/drawing/2014/main" id="{3FB62D8F-8E06-4153-9E84-8795F022A95B}"/>
                </a:ext>
              </a:extLst>
            </p:cNvPr>
            <p:cNvSpPr>
              <a:spLocks noChangeArrowheads="1"/>
            </p:cNvSpPr>
            <p:nvPr/>
          </p:nvSpPr>
          <p:spPr bwMode="auto">
            <a:xfrm flipV="1">
              <a:off x="1586216" y="3293618"/>
              <a:ext cx="1113001" cy="1031859"/>
            </a:xfrm>
            <a:custGeom>
              <a:avLst/>
              <a:gdLst>
                <a:gd name="G0" fmla="+- 16778 0 0"/>
                <a:gd name="G1" fmla="+- 3258 0 0"/>
                <a:gd name="G2" fmla="+- 12158 0 3258"/>
                <a:gd name="G3" fmla="+- G2 0 3258"/>
                <a:gd name="G4" fmla="*/ G3 32768 32059"/>
                <a:gd name="G5" fmla="*/ G4 1 2"/>
                <a:gd name="G6" fmla="+- 21600 0 16778"/>
                <a:gd name="G7" fmla="*/ G6 3258 6079"/>
                <a:gd name="G8" fmla="+- G7 16778 0"/>
                <a:gd name="T0" fmla="*/ 16778 w 21600"/>
                <a:gd name="T1" fmla="*/ 0 h 21600"/>
                <a:gd name="T2" fmla="*/ 16778 w 21600"/>
                <a:gd name="T3" fmla="*/ 12158 h 21600"/>
                <a:gd name="T4" fmla="*/ 2884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778" y="0"/>
                  </a:lnTo>
                  <a:lnTo>
                    <a:pt x="16778" y="3258"/>
                  </a:lnTo>
                  <a:lnTo>
                    <a:pt x="12427" y="3258"/>
                  </a:lnTo>
                  <a:cubicBezTo>
                    <a:pt x="5564" y="3258"/>
                    <a:pt x="0" y="7243"/>
                    <a:pt x="0" y="12158"/>
                  </a:cubicBezTo>
                  <a:lnTo>
                    <a:pt x="0" y="21600"/>
                  </a:lnTo>
                  <a:lnTo>
                    <a:pt x="5767" y="21600"/>
                  </a:lnTo>
                  <a:lnTo>
                    <a:pt x="5767" y="12158"/>
                  </a:lnTo>
                  <a:cubicBezTo>
                    <a:pt x="5767" y="10359"/>
                    <a:pt x="8749" y="8900"/>
                    <a:pt x="12427" y="8900"/>
                  </a:cubicBezTo>
                  <a:lnTo>
                    <a:pt x="16778" y="8900"/>
                  </a:lnTo>
                  <a:lnTo>
                    <a:pt x="16778" y="12158"/>
                  </a:lnTo>
                  <a:close/>
                </a:path>
              </a:pathLst>
            </a:cu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38" name="AutoShape 33">
              <a:extLst>
                <a:ext uri="{FF2B5EF4-FFF2-40B4-BE49-F238E27FC236}">
                  <a16:creationId xmlns:a16="http://schemas.microsoft.com/office/drawing/2014/main" id="{A332C4F3-FBB5-47AB-8867-3FD0F8D6D326}"/>
                </a:ext>
              </a:extLst>
            </p:cNvPr>
            <p:cNvSpPr>
              <a:spLocks noChangeArrowheads="1"/>
            </p:cNvSpPr>
            <p:nvPr/>
          </p:nvSpPr>
          <p:spPr bwMode="auto">
            <a:xfrm rot="16200000" flipV="1">
              <a:off x="4538918" y="3220859"/>
              <a:ext cx="902521" cy="1048039"/>
            </a:xfrm>
            <a:custGeom>
              <a:avLst/>
              <a:gdLst>
                <a:gd name="G0" fmla="+- 16778 0 0"/>
                <a:gd name="G1" fmla="+- 3258 0 0"/>
                <a:gd name="G2" fmla="+- 12158 0 3258"/>
                <a:gd name="G3" fmla="+- G2 0 3258"/>
                <a:gd name="G4" fmla="*/ G3 32768 32059"/>
                <a:gd name="G5" fmla="*/ G4 1 2"/>
                <a:gd name="G6" fmla="+- 21600 0 16778"/>
                <a:gd name="G7" fmla="*/ G6 3258 6079"/>
                <a:gd name="G8" fmla="+- G7 16778 0"/>
                <a:gd name="T0" fmla="*/ 16778 w 21600"/>
                <a:gd name="T1" fmla="*/ 0 h 21600"/>
                <a:gd name="T2" fmla="*/ 16778 w 21600"/>
                <a:gd name="T3" fmla="*/ 12158 h 21600"/>
                <a:gd name="T4" fmla="*/ 2884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778" y="0"/>
                  </a:lnTo>
                  <a:lnTo>
                    <a:pt x="16778" y="3258"/>
                  </a:lnTo>
                  <a:lnTo>
                    <a:pt x="12427" y="3258"/>
                  </a:lnTo>
                  <a:cubicBezTo>
                    <a:pt x="5564" y="3258"/>
                    <a:pt x="0" y="7243"/>
                    <a:pt x="0" y="12158"/>
                  </a:cubicBezTo>
                  <a:lnTo>
                    <a:pt x="0" y="21600"/>
                  </a:lnTo>
                  <a:lnTo>
                    <a:pt x="5767" y="21600"/>
                  </a:lnTo>
                  <a:lnTo>
                    <a:pt x="5767" y="12158"/>
                  </a:lnTo>
                  <a:cubicBezTo>
                    <a:pt x="5767" y="10359"/>
                    <a:pt x="8749" y="8900"/>
                    <a:pt x="12427" y="8900"/>
                  </a:cubicBezTo>
                  <a:lnTo>
                    <a:pt x="16778" y="8900"/>
                  </a:lnTo>
                  <a:lnTo>
                    <a:pt x="16778" y="12158"/>
                  </a:lnTo>
                  <a:close/>
                </a:path>
              </a:pathLst>
            </a:cu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0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kern="1200">
                  <a:solidFill>
                    <a:schemeClr val="tx1"/>
                  </a:solidFill>
                  <a:latin typeface="Times New Roman" pitchFamily="18"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39" name="TextBox 6">
              <a:extLst>
                <a:ext uri="{FF2B5EF4-FFF2-40B4-BE49-F238E27FC236}">
                  <a16:creationId xmlns:a16="http://schemas.microsoft.com/office/drawing/2014/main" id="{5470AB1B-55C0-478A-A8B7-2D1183BDF7FB}"/>
                </a:ext>
              </a:extLst>
            </p:cNvPr>
            <p:cNvSpPr txBox="1"/>
            <p:nvPr/>
          </p:nvSpPr>
          <p:spPr>
            <a:xfrm>
              <a:off x="2916570" y="2128240"/>
              <a:ext cx="574196" cy="369332"/>
            </a:xfrm>
            <a:prstGeom prst="rect">
              <a:avLst/>
            </a:prstGeom>
            <a:noFill/>
          </p:spPr>
          <p:txBody>
            <a:bodyPr wrap="none" rtlCol="0">
              <a:spAutoFit/>
            </a:bodyPr>
            <a:lstStyle/>
            <a:p>
              <a:r>
                <a:rPr lang="en-US" altLang="zh-CN" dirty="0"/>
                <a:t>CPU</a:t>
              </a:r>
              <a:endParaRPr lang="zh-CN" altLang="en-US" dirty="0"/>
            </a:p>
          </p:txBody>
        </p:sp>
      </p:grpSp>
      <p:sp>
        <p:nvSpPr>
          <p:cNvPr id="40" name="文本框 39">
            <a:extLst>
              <a:ext uri="{FF2B5EF4-FFF2-40B4-BE49-F238E27FC236}">
                <a16:creationId xmlns:a16="http://schemas.microsoft.com/office/drawing/2014/main" id="{A1D82D38-A785-4130-8ED4-C286B03414B4}"/>
              </a:ext>
            </a:extLst>
          </p:cNvPr>
          <p:cNvSpPr txBox="1"/>
          <p:nvPr/>
        </p:nvSpPr>
        <p:spPr>
          <a:xfrm>
            <a:off x="7054445" y="3584935"/>
            <a:ext cx="4725876" cy="1445396"/>
          </a:xfrm>
          <a:prstGeom prst="rect">
            <a:avLst/>
          </a:prstGeom>
          <a:noFill/>
        </p:spPr>
        <p:txBody>
          <a:bodyPr wrap="square" rtlCol="0">
            <a:spAutoFit/>
          </a:bodyPr>
          <a:lstStyle/>
          <a:p>
            <a:pPr>
              <a:lnSpc>
                <a:spcPct val="125000"/>
              </a:lnSpc>
            </a:pPr>
            <a:r>
              <a:rPr lang="en-US" altLang="zh-CN" dirty="0">
                <a:solidFill>
                  <a:schemeClr val="tx1">
                    <a:lumMod val="75000"/>
                    <a:lumOff val="25000"/>
                  </a:schemeClr>
                </a:solidFill>
                <a:latin typeface="Georgia" panose="02040502050405020303" pitchFamily="18" charset="0"/>
                <a:ea typeface="微软雅黑" panose="020B0503020204020204" pitchFamily="34" charset="-122"/>
              </a:rPr>
              <a:t>EDVAC</a:t>
            </a:r>
            <a:r>
              <a:rPr lang="zh-CN" altLang="en-US" dirty="0">
                <a:solidFill>
                  <a:schemeClr val="tx1">
                    <a:lumMod val="75000"/>
                    <a:lumOff val="25000"/>
                  </a:schemeClr>
                </a:solidFill>
                <a:latin typeface="Georgia" panose="02040502050405020303" pitchFamily="18" charset="0"/>
                <a:ea typeface="微软雅黑" panose="020B0503020204020204" pitchFamily="34" charset="-122"/>
              </a:rPr>
              <a:t>于</a:t>
            </a:r>
            <a:r>
              <a:rPr lang="en-US" altLang="zh-CN" dirty="0">
                <a:solidFill>
                  <a:schemeClr val="tx1">
                    <a:lumMod val="75000"/>
                    <a:lumOff val="25000"/>
                  </a:schemeClr>
                </a:solidFill>
                <a:latin typeface="Georgia" panose="02040502050405020303" pitchFamily="18" charset="0"/>
                <a:ea typeface="微软雅黑" panose="020B0503020204020204" pitchFamily="34" charset="-122"/>
              </a:rPr>
              <a:t>1949</a:t>
            </a:r>
            <a:r>
              <a:rPr lang="zh-CN" altLang="en-US" dirty="0">
                <a:solidFill>
                  <a:schemeClr val="tx1">
                    <a:lumMod val="75000"/>
                    <a:lumOff val="25000"/>
                  </a:schemeClr>
                </a:solidFill>
                <a:latin typeface="Georgia" panose="02040502050405020303" pitchFamily="18" charset="0"/>
                <a:ea typeface="微软雅黑" panose="020B0503020204020204" pitchFamily="34" charset="-122"/>
              </a:rPr>
              <a:t>年</a:t>
            </a:r>
            <a:r>
              <a:rPr lang="en-US" altLang="zh-CN" dirty="0">
                <a:solidFill>
                  <a:schemeClr val="tx1">
                    <a:lumMod val="75000"/>
                    <a:lumOff val="25000"/>
                  </a:schemeClr>
                </a:solidFill>
                <a:latin typeface="Georgia" panose="02040502050405020303" pitchFamily="18" charset="0"/>
                <a:ea typeface="微软雅黑" panose="020B0503020204020204" pitchFamily="34" charset="-122"/>
              </a:rPr>
              <a:t>8</a:t>
            </a:r>
            <a:r>
              <a:rPr lang="zh-CN" altLang="en-US" dirty="0">
                <a:solidFill>
                  <a:schemeClr val="tx1">
                    <a:lumMod val="75000"/>
                    <a:lumOff val="25000"/>
                  </a:schemeClr>
                </a:solidFill>
                <a:latin typeface="Georgia" panose="02040502050405020303" pitchFamily="18" charset="0"/>
                <a:ea typeface="微软雅黑" panose="020B0503020204020204" pitchFamily="34" charset="-122"/>
              </a:rPr>
              <a:t>月交付，</a:t>
            </a:r>
            <a:r>
              <a:rPr lang="en-US" altLang="zh-CN" dirty="0">
                <a:solidFill>
                  <a:schemeClr val="tx1">
                    <a:lumMod val="75000"/>
                    <a:lumOff val="25000"/>
                  </a:schemeClr>
                </a:solidFill>
                <a:latin typeface="Georgia" panose="02040502050405020303" pitchFamily="18" charset="0"/>
                <a:ea typeface="微软雅黑" panose="020B0503020204020204" pitchFamily="34" charset="-122"/>
              </a:rPr>
              <a:t>1951</a:t>
            </a:r>
            <a:r>
              <a:rPr lang="zh-CN" altLang="en-US" dirty="0">
                <a:solidFill>
                  <a:schemeClr val="tx1">
                    <a:lumMod val="75000"/>
                    <a:lumOff val="25000"/>
                  </a:schemeClr>
                </a:solidFill>
                <a:latin typeface="Georgia" panose="02040502050405020303" pitchFamily="18" charset="0"/>
                <a:ea typeface="微软雅黑" panose="020B0503020204020204" pitchFamily="34" charset="-122"/>
              </a:rPr>
              <a:t>年才开始运行。是第一台现代意义的通用计算机。</a:t>
            </a:r>
            <a:r>
              <a:rPr lang="en-US" altLang="zh-CN" dirty="0">
                <a:solidFill>
                  <a:schemeClr val="tx1">
                    <a:lumMod val="75000"/>
                    <a:lumOff val="25000"/>
                  </a:schemeClr>
                </a:solidFill>
                <a:latin typeface="Georgia" panose="02040502050405020303" pitchFamily="18" charset="0"/>
                <a:ea typeface="微软雅黑" panose="020B0503020204020204" pitchFamily="34" charset="-122"/>
              </a:rPr>
              <a:t>6000</a:t>
            </a:r>
            <a:r>
              <a:rPr lang="zh-CN" altLang="en-US" dirty="0">
                <a:solidFill>
                  <a:schemeClr val="tx1">
                    <a:lumMod val="75000"/>
                    <a:lumOff val="25000"/>
                  </a:schemeClr>
                </a:solidFill>
                <a:latin typeface="Georgia" panose="02040502050405020303" pitchFamily="18" charset="0"/>
                <a:ea typeface="微软雅黑" panose="020B0503020204020204" pitchFamily="34" charset="-122"/>
              </a:rPr>
              <a:t>个电子管和</a:t>
            </a:r>
            <a:r>
              <a:rPr lang="en-US" altLang="zh-CN" dirty="0">
                <a:solidFill>
                  <a:schemeClr val="tx1">
                    <a:lumMod val="75000"/>
                    <a:lumOff val="25000"/>
                  </a:schemeClr>
                </a:solidFill>
                <a:latin typeface="Georgia" panose="02040502050405020303" pitchFamily="18" charset="0"/>
                <a:ea typeface="微软雅黑" panose="020B0503020204020204" pitchFamily="34" charset="-122"/>
              </a:rPr>
              <a:t>12000</a:t>
            </a:r>
            <a:r>
              <a:rPr lang="zh-CN" altLang="en-US" dirty="0">
                <a:solidFill>
                  <a:schemeClr val="tx1">
                    <a:lumMod val="75000"/>
                    <a:lumOff val="25000"/>
                  </a:schemeClr>
                </a:solidFill>
                <a:latin typeface="Georgia" panose="02040502050405020303" pitchFamily="18" charset="0"/>
                <a:ea typeface="微软雅黑" panose="020B0503020204020204" pitchFamily="34" charset="-122"/>
              </a:rPr>
              <a:t>个二极管，功率</a:t>
            </a:r>
            <a:r>
              <a:rPr lang="en-US" altLang="zh-CN" dirty="0">
                <a:solidFill>
                  <a:schemeClr val="tx1">
                    <a:lumMod val="75000"/>
                    <a:lumOff val="25000"/>
                  </a:schemeClr>
                </a:solidFill>
                <a:latin typeface="Georgia" panose="02040502050405020303" pitchFamily="18" charset="0"/>
                <a:ea typeface="微软雅黑" panose="020B0503020204020204" pitchFamily="34" charset="-122"/>
              </a:rPr>
              <a:t>56kW</a:t>
            </a:r>
            <a:r>
              <a:rPr lang="zh-CN" altLang="en-US" dirty="0">
                <a:solidFill>
                  <a:schemeClr val="tx1">
                    <a:lumMod val="75000"/>
                    <a:lumOff val="25000"/>
                  </a:schemeClr>
                </a:solidFill>
                <a:latin typeface="Georgia" panose="02040502050405020303" pitchFamily="18" charset="0"/>
                <a:ea typeface="微软雅黑" panose="020B0503020204020204" pitchFamily="34" charset="-122"/>
              </a:rPr>
              <a:t>，占地</a:t>
            </a:r>
            <a:r>
              <a:rPr lang="en-US" altLang="zh-CN" dirty="0">
                <a:solidFill>
                  <a:schemeClr val="tx1">
                    <a:lumMod val="75000"/>
                    <a:lumOff val="25000"/>
                  </a:schemeClr>
                </a:solidFill>
                <a:latin typeface="Georgia" panose="02040502050405020303" pitchFamily="18" charset="0"/>
                <a:ea typeface="微软雅黑" panose="020B0503020204020204" pitchFamily="34" charset="-122"/>
              </a:rPr>
              <a:t>45.5m</a:t>
            </a:r>
            <a:r>
              <a:rPr lang="en-US" altLang="zh-CN" baseline="30000" dirty="0">
                <a:solidFill>
                  <a:schemeClr val="tx1">
                    <a:lumMod val="75000"/>
                    <a:lumOff val="25000"/>
                  </a:schemeClr>
                </a:solidFill>
                <a:latin typeface="Georgia" panose="02040502050405020303" pitchFamily="18" charset="0"/>
                <a:ea typeface="微软雅黑" panose="020B0503020204020204" pitchFamily="34" charset="-122"/>
              </a:rPr>
              <a:t>2</a:t>
            </a:r>
            <a:r>
              <a:rPr lang="zh-CN" altLang="en-US" dirty="0">
                <a:solidFill>
                  <a:schemeClr val="tx1">
                    <a:lumMod val="75000"/>
                    <a:lumOff val="25000"/>
                  </a:schemeClr>
                </a:solidFill>
                <a:latin typeface="Georgia" panose="02040502050405020303" pitchFamily="18" charset="0"/>
                <a:ea typeface="微软雅黑" panose="020B0503020204020204" pitchFamily="34" charset="-122"/>
              </a:rPr>
              <a:t>，重</a:t>
            </a:r>
            <a:r>
              <a:rPr lang="en-US" altLang="zh-CN" dirty="0">
                <a:solidFill>
                  <a:schemeClr val="tx1">
                    <a:lumMod val="75000"/>
                    <a:lumOff val="25000"/>
                  </a:schemeClr>
                </a:solidFill>
                <a:latin typeface="Georgia" panose="02040502050405020303" pitchFamily="18" charset="0"/>
                <a:ea typeface="微软雅黑" panose="020B0503020204020204" pitchFamily="34" charset="-122"/>
              </a:rPr>
              <a:t>7850kg</a:t>
            </a:r>
            <a:r>
              <a:rPr lang="zh-CN" altLang="en-US" dirty="0">
                <a:solidFill>
                  <a:schemeClr val="tx1">
                    <a:lumMod val="75000"/>
                    <a:lumOff val="25000"/>
                  </a:schemeClr>
                </a:solidFill>
                <a:latin typeface="Georgia" panose="02040502050405020303" pitchFamily="18" charset="0"/>
                <a:ea typeface="微软雅黑" panose="020B0503020204020204" pitchFamily="34" charset="-122"/>
              </a:rPr>
              <a:t>。</a:t>
            </a:r>
          </a:p>
        </p:txBody>
      </p:sp>
    </p:spTree>
    <p:extLst>
      <p:ext uri="{BB962C8B-B14F-4D97-AF65-F5344CB8AC3E}">
        <p14:creationId xmlns:p14="http://schemas.microsoft.com/office/powerpoint/2010/main" val="9240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FE128-090F-4661-BB67-F3862E719BEA}"/>
              </a:ext>
            </a:extLst>
          </p:cNvPr>
          <p:cNvSpPr>
            <a:spLocks noGrp="1"/>
          </p:cNvSpPr>
          <p:nvPr>
            <p:ph type="title"/>
          </p:nvPr>
        </p:nvSpPr>
        <p:spPr/>
        <p:txBody>
          <a:bodyPr/>
          <a:lstStyle/>
          <a:p>
            <a:r>
              <a:rPr lang="zh-CN" altLang="en-US" dirty="0"/>
              <a:t>中国第一台数字电子计算机（</a:t>
            </a:r>
            <a:r>
              <a:rPr lang="en-US" altLang="zh-CN" dirty="0"/>
              <a:t>103</a:t>
            </a:r>
            <a:r>
              <a:rPr lang="zh-CN" altLang="en-US" dirty="0"/>
              <a:t>机）</a:t>
            </a:r>
          </a:p>
        </p:txBody>
      </p:sp>
      <p:sp>
        <p:nvSpPr>
          <p:cNvPr id="3" name="内容占位符 2">
            <a:extLst>
              <a:ext uri="{FF2B5EF4-FFF2-40B4-BE49-F238E27FC236}">
                <a16:creationId xmlns:a16="http://schemas.microsoft.com/office/drawing/2014/main" id="{21BE8D88-2177-4C58-9999-519E188CFC81}"/>
              </a:ext>
            </a:extLst>
          </p:cNvPr>
          <p:cNvSpPr>
            <a:spLocks noGrp="1"/>
          </p:cNvSpPr>
          <p:nvPr>
            <p:ph idx="1"/>
          </p:nvPr>
        </p:nvSpPr>
        <p:spPr>
          <a:xfrm>
            <a:off x="446942" y="4281514"/>
            <a:ext cx="11298116" cy="2147592"/>
          </a:xfrm>
        </p:spPr>
        <p:txBody>
          <a:bodyPr/>
          <a:lstStyle/>
          <a:p>
            <a:r>
              <a:rPr lang="en-US" altLang="zh-CN" dirty="0"/>
              <a:t>1956</a:t>
            </a:r>
            <a:r>
              <a:rPr lang="zh-CN" altLang="en-US" dirty="0"/>
              <a:t>年，周恩来总理亲自主持制定的</a:t>
            </a:r>
            <a:r>
              <a:rPr lang="en-US" altLang="zh-CN" dirty="0"/>
              <a:t>《</a:t>
            </a:r>
            <a:r>
              <a:rPr lang="zh-CN" altLang="en-US" dirty="0"/>
              <a:t>十二年科学技术发展规划</a:t>
            </a:r>
            <a:r>
              <a:rPr lang="en-US" altLang="zh-CN" dirty="0"/>
              <a:t>》</a:t>
            </a:r>
            <a:r>
              <a:rPr lang="zh-CN" altLang="en-US" dirty="0"/>
              <a:t>中，就</a:t>
            </a:r>
            <a:r>
              <a:rPr lang="zh-CN" altLang="en-US" dirty="0">
                <a:solidFill>
                  <a:srgbClr val="0070C0"/>
                </a:solidFill>
              </a:rPr>
              <a:t>把计算机列为发展科学技术的重点之一</a:t>
            </a:r>
            <a:r>
              <a:rPr lang="zh-CN" altLang="en-US" dirty="0"/>
              <a:t>，并在</a:t>
            </a:r>
            <a:r>
              <a:rPr lang="en-US" altLang="zh-CN" dirty="0"/>
              <a:t>1957</a:t>
            </a:r>
            <a:r>
              <a:rPr lang="zh-CN" altLang="en-US" dirty="0"/>
              <a:t>年筹建了中国第一个计算技术研究所。</a:t>
            </a:r>
            <a:endParaRPr lang="en-US" altLang="zh-CN" dirty="0"/>
          </a:p>
          <a:p>
            <a:r>
              <a:rPr lang="zh-CN" altLang="en-US" dirty="0"/>
              <a:t>在前苏联专家的帮助下，中国科学院计算技术研究所，由七机部</a:t>
            </a:r>
            <a:r>
              <a:rPr lang="zh-CN" altLang="en-US" dirty="0">
                <a:solidFill>
                  <a:srgbClr val="B01F24"/>
                </a:solidFill>
              </a:rPr>
              <a:t>张梓昌高级工程师</a:t>
            </a:r>
            <a:r>
              <a:rPr lang="zh-CN" altLang="en-US" dirty="0"/>
              <a:t>领衔研制的中国第一台数字电子计算机</a:t>
            </a:r>
            <a:r>
              <a:rPr lang="en-US" altLang="zh-CN" dirty="0"/>
              <a:t>103</a:t>
            </a:r>
            <a:r>
              <a:rPr lang="zh-CN" altLang="en-US" dirty="0"/>
              <a:t>机</a:t>
            </a:r>
            <a:r>
              <a:rPr lang="zh-CN" altLang="en-US" dirty="0">
                <a:solidFill>
                  <a:srgbClr val="0070C0"/>
                </a:solidFill>
              </a:rPr>
              <a:t>（定点</a:t>
            </a:r>
            <a:r>
              <a:rPr lang="en-US" altLang="zh-CN" dirty="0">
                <a:solidFill>
                  <a:srgbClr val="0070C0"/>
                </a:solidFill>
              </a:rPr>
              <a:t>32</a:t>
            </a:r>
            <a:r>
              <a:rPr lang="zh-CN" altLang="en-US" dirty="0">
                <a:solidFill>
                  <a:srgbClr val="0070C0"/>
                </a:solidFill>
              </a:rPr>
              <a:t>二进制位，每秒</a:t>
            </a:r>
            <a:r>
              <a:rPr lang="en-US" altLang="zh-CN" dirty="0">
                <a:solidFill>
                  <a:srgbClr val="0070C0"/>
                </a:solidFill>
              </a:rPr>
              <a:t>2500</a:t>
            </a:r>
            <a:r>
              <a:rPr lang="zh-CN" altLang="en-US" dirty="0">
                <a:solidFill>
                  <a:srgbClr val="0070C0"/>
                </a:solidFill>
              </a:rPr>
              <a:t>次）</a:t>
            </a:r>
            <a:r>
              <a:rPr lang="zh-CN" altLang="en-US" dirty="0"/>
              <a:t>在</a:t>
            </a:r>
            <a:r>
              <a:rPr lang="en-US" altLang="zh-CN" dirty="0"/>
              <a:t>1958</a:t>
            </a:r>
            <a:r>
              <a:rPr lang="zh-CN" altLang="en-US" dirty="0"/>
              <a:t>年交付使用。</a:t>
            </a:r>
          </a:p>
        </p:txBody>
      </p:sp>
      <p:pic>
        <p:nvPicPr>
          <p:cNvPr id="2052" name="Picture 4" descr="http://images.blogchina.com/artpic_upload_v5/5d6392657ccf3.jpg!m1024">
            <a:extLst>
              <a:ext uri="{FF2B5EF4-FFF2-40B4-BE49-F238E27FC236}">
                <a16:creationId xmlns:a16="http://schemas.microsoft.com/office/drawing/2014/main" id="{594E8D5D-23A6-4C7C-B6F6-F3B6DD46A6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586"/>
          <a:stretch/>
        </p:blipFill>
        <p:spPr bwMode="auto">
          <a:xfrm>
            <a:off x="730368" y="1415764"/>
            <a:ext cx="3982065" cy="27301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张梓昌">
            <a:extLst>
              <a:ext uri="{FF2B5EF4-FFF2-40B4-BE49-F238E27FC236}">
                <a16:creationId xmlns:a16="http://schemas.microsoft.com/office/drawing/2014/main" id="{54FC79A1-E104-48EE-B73B-A47937CA6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540" y="1291063"/>
            <a:ext cx="1727335" cy="233319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A1B4CB4-710A-45A1-9993-1AC662166E48}"/>
              </a:ext>
            </a:extLst>
          </p:cNvPr>
          <p:cNvSpPr txBox="1"/>
          <p:nvPr/>
        </p:nvSpPr>
        <p:spPr>
          <a:xfrm>
            <a:off x="9103301" y="3685810"/>
            <a:ext cx="2505814" cy="584775"/>
          </a:xfrm>
          <a:prstGeom prst="rect">
            <a:avLst/>
          </a:prstGeom>
          <a:noFill/>
        </p:spPr>
        <p:txBody>
          <a:bodyPr wrap="none" rtlCol="0">
            <a:spAutoFit/>
          </a:bodyPr>
          <a:lstStyle/>
          <a:p>
            <a:pPr algn="ctr"/>
            <a:r>
              <a:rPr lang="zh-CN" altLang="en-US" sz="1600" b="1" dirty="0">
                <a:latin typeface="微软雅黑 Light" panose="020B0502040204020203" pitchFamily="34" charset="-122"/>
                <a:ea typeface="微软雅黑 Light" panose="020B0502040204020203" pitchFamily="34" charset="-122"/>
              </a:rPr>
              <a:t>张梓昌</a:t>
            </a:r>
            <a:endParaRPr lang="en-US" altLang="zh-CN" sz="1600" b="1" dirty="0">
              <a:latin typeface="微软雅黑 Light" panose="020B0502040204020203" pitchFamily="34" charset="-122"/>
              <a:ea typeface="微软雅黑 Light" panose="020B0502040204020203" pitchFamily="34" charset="-122"/>
            </a:endParaRPr>
          </a:p>
          <a:p>
            <a:pPr algn="ctr"/>
            <a:r>
              <a:rPr lang="en-US" altLang="zh-CN" sz="1600" dirty="0"/>
              <a:t>Oct 03, 1921—Sep 21, 2013</a:t>
            </a:r>
            <a:endParaRPr lang="zh-CN" altLang="en-US" sz="1600" dirty="0"/>
          </a:p>
        </p:txBody>
      </p:sp>
      <p:pic>
        <p:nvPicPr>
          <p:cNvPr id="2056" name="Picture 8" descr="preview">
            <a:extLst>
              <a:ext uri="{FF2B5EF4-FFF2-40B4-BE49-F238E27FC236}">
                <a16:creationId xmlns:a16="http://schemas.microsoft.com/office/drawing/2014/main" id="{C9B867B8-CFC6-4281-B7C8-61BAB6C3D9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9" t="6042" r="4337" b="8041"/>
          <a:stretch/>
        </p:blipFill>
        <p:spPr bwMode="auto">
          <a:xfrm>
            <a:off x="5008880" y="1415765"/>
            <a:ext cx="3797974" cy="273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5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05FC7-B68A-4309-9282-23C1DDCD5E1A}"/>
              </a:ext>
            </a:extLst>
          </p:cNvPr>
          <p:cNvSpPr>
            <a:spLocks noGrp="1"/>
          </p:cNvSpPr>
          <p:nvPr>
            <p:ph type="title"/>
          </p:nvPr>
        </p:nvSpPr>
        <p:spPr/>
        <p:txBody>
          <a:bodyPr/>
          <a:lstStyle/>
          <a:p>
            <a:r>
              <a:rPr lang="zh-CN" altLang="en-US" dirty="0"/>
              <a:t>世界上第一台晶体管计算机</a:t>
            </a:r>
          </a:p>
        </p:txBody>
      </p:sp>
      <p:sp>
        <p:nvSpPr>
          <p:cNvPr id="3" name="内容占位符 2">
            <a:extLst>
              <a:ext uri="{FF2B5EF4-FFF2-40B4-BE49-F238E27FC236}">
                <a16:creationId xmlns:a16="http://schemas.microsoft.com/office/drawing/2014/main" id="{6300200B-298A-4A31-8C51-06B29D026CD1}"/>
              </a:ext>
            </a:extLst>
          </p:cNvPr>
          <p:cNvSpPr>
            <a:spLocks noGrp="1"/>
          </p:cNvSpPr>
          <p:nvPr>
            <p:ph idx="1"/>
          </p:nvPr>
        </p:nvSpPr>
        <p:spPr>
          <a:xfrm>
            <a:off x="439615" y="5008604"/>
            <a:ext cx="11298116" cy="1357027"/>
          </a:xfrm>
        </p:spPr>
        <p:txBody>
          <a:bodyPr/>
          <a:lstStyle/>
          <a:p>
            <a:r>
              <a:rPr lang="en-US" altLang="zh-CN" dirty="0"/>
              <a:t>1958</a:t>
            </a:r>
            <a:r>
              <a:rPr lang="zh-CN" altLang="en-US" dirty="0"/>
              <a:t>年</a:t>
            </a:r>
            <a:r>
              <a:rPr lang="en-US" altLang="zh-CN" dirty="0"/>
              <a:t>12</a:t>
            </a:r>
            <a:r>
              <a:rPr lang="zh-CN" altLang="en-US" dirty="0"/>
              <a:t>月</a:t>
            </a:r>
            <a:r>
              <a:rPr lang="en-US" altLang="zh-CN" dirty="0"/>
              <a:t>18</a:t>
            </a:r>
            <a:r>
              <a:rPr lang="zh-CN" altLang="en-US" dirty="0"/>
              <a:t>日，</a:t>
            </a:r>
            <a:r>
              <a:rPr lang="en-US" altLang="zh-CN" dirty="0"/>
              <a:t>IBM</a:t>
            </a:r>
            <a:r>
              <a:rPr lang="zh-CN" altLang="en-US" dirty="0"/>
              <a:t>公司推出</a:t>
            </a:r>
            <a:r>
              <a:rPr lang="en-US" altLang="zh-CN" dirty="0"/>
              <a:t>IBM7090</a:t>
            </a:r>
            <a:r>
              <a:rPr lang="zh-CN" altLang="en-US" dirty="0"/>
              <a:t>型全晶体管大型机，也是世界上第一台晶体管计算机，使用穿孔卡片，有</a:t>
            </a:r>
            <a:r>
              <a:rPr lang="en-US" altLang="zh-CN" dirty="0"/>
              <a:t>32K</a:t>
            </a:r>
            <a:r>
              <a:rPr lang="zh-CN" altLang="en-US" dirty="0"/>
              <a:t>内存，系统用</a:t>
            </a:r>
            <a:r>
              <a:rPr lang="en-US" altLang="zh-CN" dirty="0"/>
              <a:t>5K</a:t>
            </a:r>
            <a:r>
              <a:rPr lang="zh-CN" altLang="en-US" dirty="0"/>
              <a:t>，用户用</a:t>
            </a:r>
            <a:r>
              <a:rPr lang="en-US" altLang="zh-CN" dirty="0"/>
              <a:t>27K</a:t>
            </a:r>
            <a:r>
              <a:rPr lang="zh-CN" altLang="en-US" dirty="0"/>
              <a:t>，用户数据在内存和一台磁鼓之间切换，运算速度达到每秒</a:t>
            </a:r>
            <a:r>
              <a:rPr lang="en-US" altLang="zh-CN" dirty="0"/>
              <a:t>229000</a:t>
            </a:r>
            <a:r>
              <a:rPr lang="zh-CN" altLang="en-US" dirty="0"/>
              <a:t>次。</a:t>
            </a:r>
          </a:p>
        </p:txBody>
      </p:sp>
      <p:sp>
        <p:nvSpPr>
          <p:cNvPr id="4" name="AutoShape 2" descr="https://5b0988e595225.cdn.sohucs.com/images/20181217/21722ecd5fe84ddd8a8e1e4566e4bd37.jpeg">
            <a:extLst>
              <a:ext uri="{FF2B5EF4-FFF2-40B4-BE49-F238E27FC236}">
                <a16:creationId xmlns:a16="http://schemas.microsoft.com/office/drawing/2014/main" id="{2A5610F1-B7A3-48AA-85B2-5B74840F51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4" name="Picture 4" descr="https://5b0988e595225.cdn.sohucs.com/images/20181217/21722ecd5fe84ddd8a8e1e4566e4bd37.jpeg">
            <a:extLst>
              <a:ext uri="{FF2B5EF4-FFF2-40B4-BE49-F238E27FC236}">
                <a16:creationId xmlns:a16="http://schemas.microsoft.com/office/drawing/2014/main" id="{679C287B-FC2C-4D88-9797-F58A46B67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548" y="1475859"/>
            <a:ext cx="5004903"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11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23287F-435E-4E99-9A37-8486B8247069}"/>
              </a:ext>
            </a:extLst>
          </p:cNvPr>
          <p:cNvSpPr>
            <a:spLocks noGrp="1"/>
          </p:cNvSpPr>
          <p:nvPr>
            <p:ph type="title"/>
          </p:nvPr>
        </p:nvSpPr>
        <p:spPr/>
        <p:txBody>
          <a:bodyPr/>
          <a:lstStyle/>
          <a:p>
            <a:r>
              <a:rPr lang="zh-CN" altLang="en-US" dirty="0"/>
              <a:t>中国第一台晶体管计算机（</a:t>
            </a:r>
            <a:r>
              <a:rPr lang="en-US" altLang="zh-CN" dirty="0"/>
              <a:t>441-B</a:t>
            </a:r>
            <a:r>
              <a:rPr lang="zh-CN" altLang="en-US" dirty="0"/>
              <a:t>机）</a:t>
            </a:r>
          </a:p>
        </p:txBody>
      </p:sp>
      <p:sp>
        <p:nvSpPr>
          <p:cNvPr id="3" name="内容占位符 2">
            <a:extLst>
              <a:ext uri="{FF2B5EF4-FFF2-40B4-BE49-F238E27FC236}">
                <a16:creationId xmlns:a16="http://schemas.microsoft.com/office/drawing/2014/main" id="{DA599A0E-4D8E-43DC-8C62-A2DF523646DB}"/>
              </a:ext>
            </a:extLst>
          </p:cNvPr>
          <p:cNvSpPr>
            <a:spLocks noGrp="1"/>
          </p:cNvSpPr>
          <p:nvPr>
            <p:ph idx="1"/>
          </p:nvPr>
        </p:nvSpPr>
        <p:spPr>
          <a:xfrm>
            <a:off x="439615" y="4267201"/>
            <a:ext cx="11298116" cy="2065668"/>
          </a:xfrm>
        </p:spPr>
        <p:txBody>
          <a:bodyPr/>
          <a:lstStyle/>
          <a:p>
            <a:r>
              <a:rPr lang="zh-CN" altLang="en-US" dirty="0"/>
              <a:t>哈尔滨军事工程学院</a:t>
            </a:r>
            <a:r>
              <a:rPr lang="en-US" altLang="zh-CN" dirty="0"/>
              <a:t>1962</a:t>
            </a:r>
            <a:r>
              <a:rPr lang="zh-CN" altLang="en-US" dirty="0"/>
              <a:t>开始研制；</a:t>
            </a:r>
            <a:r>
              <a:rPr lang="en-US" altLang="zh-CN" dirty="0"/>
              <a:t>1964</a:t>
            </a:r>
            <a:r>
              <a:rPr lang="zh-CN" altLang="en-US" dirty="0"/>
              <a:t>年</a:t>
            </a:r>
            <a:r>
              <a:rPr lang="en-US" altLang="zh-CN" dirty="0"/>
              <a:t>8</a:t>
            </a:r>
            <a:r>
              <a:rPr lang="zh-CN" altLang="en-US" dirty="0"/>
              <a:t>月调试成功；</a:t>
            </a:r>
            <a:r>
              <a:rPr lang="en-US" altLang="zh-CN" dirty="0"/>
              <a:t>1965</a:t>
            </a:r>
            <a:r>
              <a:rPr lang="zh-CN" altLang="en-US" dirty="0"/>
              <a:t>年</a:t>
            </a:r>
            <a:r>
              <a:rPr lang="en-US" altLang="zh-CN" dirty="0"/>
              <a:t>4</a:t>
            </a:r>
            <a:r>
              <a:rPr lang="zh-CN" altLang="en-US" dirty="0"/>
              <a:t>月</a:t>
            </a:r>
            <a:r>
              <a:rPr lang="en-US" altLang="zh-CN" dirty="0"/>
              <a:t>26</a:t>
            </a:r>
            <a:r>
              <a:rPr lang="zh-CN" altLang="en-US" dirty="0"/>
              <a:t>日，</a:t>
            </a:r>
            <a:r>
              <a:rPr lang="en-US" altLang="zh-CN" dirty="0"/>
              <a:t>441-B</a:t>
            </a:r>
            <a:r>
              <a:rPr lang="zh-CN" altLang="en-US" dirty="0"/>
              <a:t>机通过国防科委鉴定。计算速度为每秒</a:t>
            </a:r>
            <a:r>
              <a:rPr lang="en-US" altLang="zh-CN" dirty="0"/>
              <a:t>8000</a:t>
            </a:r>
            <a:r>
              <a:rPr lang="zh-CN" altLang="en-US" dirty="0"/>
              <a:t>次，样机连续工作</a:t>
            </a:r>
            <a:r>
              <a:rPr lang="en-US" altLang="zh-CN" dirty="0"/>
              <a:t>268</a:t>
            </a:r>
            <a:r>
              <a:rPr lang="zh-CN" altLang="en-US" dirty="0"/>
              <a:t>小时未发生任何故障。</a:t>
            </a:r>
            <a:endParaRPr lang="en-US" altLang="zh-CN" dirty="0"/>
          </a:p>
          <a:p>
            <a:r>
              <a:rPr lang="zh-CN" altLang="en-US" dirty="0"/>
              <a:t>自此，中国的计算机产业从第一代的电子管进入了第二代的晶体管。许多单位闻讯，纷纷向国防科委要求马上装备</a:t>
            </a:r>
            <a:r>
              <a:rPr lang="en-US" altLang="zh-CN" dirty="0"/>
              <a:t>441-B</a:t>
            </a:r>
            <a:r>
              <a:rPr lang="zh-CN" altLang="en-US" dirty="0"/>
              <a:t>机。</a:t>
            </a:r>
          </a:p>
        </p:txBody>
      </p:sp>
      <p:pic>
        <p:nvPicPr>
          <p:cNvPr id="5122" name="Picture 2" descr="http://images.blogchina.com/artpic_upload_v5/5e4e298f0231c.jpg!m1024">
            <a:extLst>
              <a:ext uri="{FF2B5EF4-FFF2-40B4-BE49-F238E27FC236}">
                <a16:creationId xmlns:a16="http://schemas.microsoft.com/office/drawing/2014/main" id="{CC10AD1E-15FA-4F2E-BC4F-BBFE06E31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272" y="1612105"/>
            <a:ext cx="4552377" cy="239177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93B4846-054C-4819-9C84-1C2800CB397F}"/>
              </a:ext>
            </a:extLst>
          </p:cNvPr>
          <p:cNvSpPr txBox="1"/>
          <p:nvPr/>
        </p:nvSpPr>
        <p:spPr>
          <a:xfrm>
            <a:off x="9194503" y="3530467"/>
            <a:ext cx="2427267" cy="584775"/>
          </a:xfrm>
          <a:prstGeom prst="rect">
            <a:avLst/>
          </a:prstGeom>
          <a:noFill/>
        </p:spPr>
        <p:txBody>
          <a:bodyPr wrap="none" rtlCol="0">
            <a:spAutoFit/>
          </a:bodyPr>
          <a:lstStyle/>
          <a:p>
            <a:pPr algn="ctr"/>
            <a:r>
              <a:rPr lang="zh-CN" altLang="en-US" sz="1600" b="1" dirty="0">
                <a:latin typeface="微软雅黑 Light" panose="020B0502040204020203" pitchFamily="34" charset="-122"/>
                <a:ea typeface="微软雅黑 Light" panose="020B0502040204020203" pitchFamily="34" charset="-122"/>
              </a:rPr>
              <a:t>慈云桂</a:t>
            </a:r>
            <a:endParaRPr lang="en-US" altLang="zh-CN" sz="1600" b="1" dirty="0">
              <a:latin typeface="微软雅黑 Light" panose="020B0502040204020203" pitchFamily="34" charset="-122"/>
              <a:ea typeface="微软雅黑 Light" panose="020B0502040204020203" pitchFamily="34" charset="-122"/>
            </a:endParaRPr>
          </a:p>
          <a:p>
            <a:pPr algn="ctr"/>
            <a:r>
              <a:rPr lang="en-US" altLang="zh-CN" sz="1600" dirty="0"/>
              <a:t>Apr 05, 1917—Jul 21, 1990</a:t>
            </a:r>
            <a:endParaRPr lang="zh-CN" altLang="en-US" sz="1600" dirty="0"/>
          </a:p>
        </p:txBody>
      </p:sp>
      <p:pic>
        <p:nvPicPr>
          <p:cNvPr id="5124" name="Picture 4" descr="https://gimg2.baidu.com/image_search/src=http%3A%2F%2Fwww.jidianzaixian.com%2Fuploads%2Fphoto%2Ft%2F2abb9812-cded-45f5-9963-5a816dbc4b39.jpg&amp;refer=http%3A%2F%2Fwww.jidianzaixian.com&amp;app=2002&amp;size=f9999,10000&amp;q=a80&amp;n=0&amp;g=0n&amp;fmt=jpeg?sec=1632278605&amp;t=15f100374b09f08e5a4a752c2044e856">
            <a:extLst>
              <a:ext uri="{FF2B5EF4-FFF2-40B4-BE49-F238E27FC236}">
                <a16:creationId xmlns:a16="http://schemas.microsoft.com/office/drawing/2014/main" id="{D6E259BA-4ADE-41E5-B1E7-8DCD32DBF6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189"/>
          <a:stretch/>
        </p:blipFill>
        <p:spPr bwMode="auto">
          <a:xfrm>
            <a:off x="9574335" y="1201479"/>
            <a:ext cx="1667602" cy="23289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images.blogchina.com/artpic_upload_v5/5e4e29aeb6c14.jpg!m1024">
            <a:extLst>
              <a:ext uri="{FF2B5EF4-FFF2-40B4-BE49-F238E27FC236}">
                <a16:creationId xmlns:a16="http://schemas.microsoft.com/office/drawing/2014/main" id="{2037C8A8-2D6F-4526-AB90-B598F7D37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4219" y="1612105"/>
            <a:ext cx="3298612" cy="239335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8401A88-3F4E-40AF-961F-20669B815A8F}"/>
              </a:ext>
            </a:extLst>
          </p:cNvPr>
          <p:cNvSpPr txBox="1"/>
          <p:nvPr/>
        </p:nvSpPr>
        <p:spPr>
          <a:xfrm>
            <a:off x="5834501" y="1710425"/>
            <a:ext cx="2877711" cy="307777"/>
          </a:xfrm>
          <a:prstGeom prst="rect">
            <a:avLst/>
          </a:prstGeom>
          <a:noFill/>
        </p:spPr>
        <p:txBody>
          <a:bodyPr wrap="none" rtlCol="0">
            <a:spAutoFit/>
          </a:bodyPr>
          <a:lstStyle/>
          <a:p>
            <a:r>
              <a:rPr lang="zh-CN" altLang="en-US" sz="1400" b="1" dirty="0">
                <a:solidFill>
                  <a:schemeClr val="bg1"/>
                </a:solidFill>
                <a:latin typeface="微软雅黑 Light" panose="020B0502040204020203" pitchFamily="34" charset="-122"/>
                <a:ea typeface="微软雅黑 Light" panose="020B0502040204020203" pitchFamily="34" charset="-122"/>
              </a:rPr>
              <a:t>哈军工和天津计算机厂的研制团队</a:t>
            </a:r>
          </a:p>
        </p:txBody>
      </p:sp>
    </p:spTree>
    <p:extLst>
      <p:ext uri="{BB962C8B-B14F-4D97-AF65-F5344CB8AC3E}">
        <p14:creationId xmlns:p14="http://schemas.microsoft.com/office/powerpoint/2010/main" val="270780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6662F-4630-466A-8718-BBA5BFEB3C5B}"/>
              </a:ext>
            </a:extLst>
          </p:cNvPr>
          <p:cNvSpPr>
            <a:spLocks noGrp="1"/>
          </p:cNvSpPr>
          <p:nvPr>
            <p:ph type="title"/>
          </p:nvPr>
        </p:nvSpPr>
        <p:spPr/>
        <p:txBody>
          <a:bodyPr/>
          <a:lstStyle/>
          <a:p>
            <a:r>
              <a:rPr lang="en-US" altLang="zh-CN" dirty="0"/>
              <a:t>109</a:t>
            </a:r>
            <a:r>
              <a:rPr lang="zh-CN" altLang="en-US" dirty="0"/>
              <a:t>乙机</a:t>
            </a:r>
          </a:p>
        </p:txBody>
      </p:sp>
      <p:sp>
        <p:nvSpPr>
          <p:cNvPr id="3" name="内容占位符 2">
            <a:extLst>
              <a:ext uri="{FF2B5EF4-FFF2-40B4-BE49-F238E27FC236}">
                <a16:creationId xmlns:a16="http://schemas.microsoft.com/office/drawing/2014/main" id="{30C0D548-BA55-473E-A4F6-708631D42F30}"/>
              </a:ext>
            </a:extLst>
          </p:cNvPr>
          <p:cNvSpPr>
            <a:spLocks noGrp="1"/>
          </p:cNvSpPr>
          <p:nvPr>
            <p:ph idx="1"/>
          </p:nvPr>
        </p:nvSpPr>
        <p:spPr>
          <a:xfrm>
            <a:off x="439614" y="1575423"/>
            <a:ext cx="5803870" cy="3399700"/>
          </a:xfrm>
        </p:spPr>
        <p:txBody>
          <a:bodyPr/>
          <a:lstStyle/>
          <a:p>
            <a:r>
              <a:rPr lang="en-US" altLang="zh-CN" dirty="0"/>
              <a:t>1958</a:t>
            </a:r>
            <a:r>
              <a:rPr lang="zh-CN" altLang="en-US" dirty="0"/>
              <a:t>年，中科院计算所开始酝酿启动，</a:t>
            </a:r>
            <a:r>
              <a:rPr lang="en-US" altLang="zh-CN" dirty="0"/>
              <a:t>1965</a:t>
            </a:r>
            <a:r>
              <a:rPr lang="zh-CN" altLang="en-US" dirty="0"/>
              <a:t>年研制成功，并被当年的</a:t>
            </a:r>
            <a:r>
              <a:rPr lang="en-US" altLang="zh-CN" dirty="0"/>
              <a:t>《</a:t>
            </a:r>
            <a:r>
              <a:rPr lang="zh-CN" altLang="en-US" dirty="0"/>
              <a:t>人民日报</a:t>
            </a:r>
            <a:r>
              <a:rPr lang="en-US" altLang="zh-CN" dirty="0"/>
              <a:t>》</a:t>
            </a:r>
            <a:r>
              <a:rPr lang="zh-CN" altLang="en-US" dirty="0"/>
              <a:t>刊登为新中国首台晶体管计算机。</a:t>
            </a:r>
            <a:endParaRPr lang="en-US" altLang="zh-CN" dirty="0"/>
          </a:p>
          <a:p>
            <a:r>
              <a:rPr lang="zh-CN" altLang="en-US" dirty="0"/>
              <a:t>在国外禁运条件下要造晶体管计算机，必须先建立一个生产晶体管的半导体厂  </a:t>
            </a:r>
            <a:r>
              <a:rPr lang="en-US" altLang="zh-CN" dirty="0"/>
              <a:t>(109</a:t>
            </a:r>
            <a:r>
              <a:rPr lang="zh-CN" altLang="en-US" dirty="0"/>
              <a:t>厂</a:t>
            </a:r>
            <a:r>
              <a:rPr lang="en-US" altLang="zh-CN" dirty="0"/>
              <a:t>)</a:t>
            </a:r>
            <a:r>
              <a:rPr lang="zh-CN" altLang="en-US" dirty="0"/>
              <a:t>。经过两年努力，</a:t>
            </a:r>
            <a:r>
              <a:rPr lang="en-US" altLang="zh-CN" dirty="0"/>
              <a:t>109</a:t>
            </a:r>
            <a:r>
              <a:rPr lang="zh-CN" altLang="en-US" dirty="0"/>
              <a:t>厂提供了机器所需的全部晶体管。</a:t>
            </a:r>
            <a:endParaRPr lang="en-US" altLang="zh-CN" dirty="0"/>
          </a:p>
          <a:p>
            <a:pPr lvl="1"/>
            <a:r>
              <a:rPr lang="en-US" altLang="zh-CN" dirty="0"/>
              <a:t>109</a:t>
            </a:r>
            <a:r>
              <a:rPr lang="zh-CN" altLang="en-US" dirty="0"/>
              <a:t>乙机共用</a:t>
            </a:r>
            <a:r>
              <a:rPr lang="en-US" altLang="zh-CN" dirty="0"/>
              <a:t>2</a:t>
            </a:r>
            <a:r>
              <a:rPr lang="zh-CN" altLang="en-US" dirty="0"/>
              <a:t>万多支晶体管，</a:t>
            </a:r>
            <a:r>
              <a:rPr lang="en-US" altLang="zh-CN" dirty="0"/>
              <a:t>3</a:t>
            </a:r>
            <a:r>
              <a:rPr lang="zh-CN" altLang="en-US" dirty="0"/>
              <a:t>万多支二极管</a:t>
            </a:r>
            <a:endParaRPr lang="en-US" altLang="zh-CN" dirty="0"/>
          </a:p>
        </p:txBody>
      </p:sp>
      <p:pic>
        <p:nvPicPr>
          <p:cNvPr id="4" name="图片 3">
            <a:extLst>
              <a:ext uri="{FF2B5EF4-FFF2-40B4-BE49-F238E27FC236}">
                <a16:creationId xmlns:a16="http://schemas.microsoft.com/office/drawing/2014/main" id="{48DFF304-18D8-4D9D-A3AB-8E5B99E89A46}"/>
              </a:ext>
            </a:extLst>
          </p:cNvPr>
          <p:cNvPicPr>
            <a:picLocks noChangeAspect="1"/>
          </p:cNvPicPr>
          <p:nvPr/>
        </p:nvPicPr>
        <p:blipFill>
          <a:blip r:embed="rId2"/>
          <a:stretch>
            <a:fillRect/>
          </a:stretch>
        </p:blipFill>
        <p:spPr>
          <a:xfrm>
            <a:off x="6489145" y="1833473"/>
            <a:ext cx="5030706" cy="2495230"/>
          </a:xfrm>
          <a:prstGeom prst="rect">
            <a:avLst/>
          </a:prstGeom>
        </p:spPr>
      </p:pic>
      <p:sp>
        <p:nvSpPr>
          <p:cNvPr id="5" name="内容占位符 2">
            <a:extLst>
              <a:ext uri="{FF2B5EF4-FFF2-40B4-BE49-F238E27FC236}">
                <a16:creationId xmlns:a16="http://schemas.microsoft.com/office/drawing/2014/main" id="{39094869-9F3C-4998-9FCB-67448D07BF14}"/>
              </a:ext>
            </a:extLst>
          </p:cNvPr>
          <p:cNvSpPr txBox="1">
            <a:spLocks/>
          </p:cNvSpPr>
          <p:nvPr/>
        </p:nvSpPr>
        <p:spPr>
          <a:xfrm>
            <a:off x="439614" y="5282577"/>
            <a:ext cx="11208057" cy="1101778"/>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对</a:t>
            </a:r>
            <a:r>
              <a:rPr lang="en-US" altLang="zh-CN" dirty="0"/>
              <a:t>109</a:t>
            </a:r>
            <a:r>
              <a:rPr lang="zh-CN" altLang="en-US" dirty="0"/>
              <a:t>乙机加以改进，两年后又推出</a:t>
            </a:r>
            <a:r>
              <a:rPr lang="en-US" altLang="zh-CN" dirty="0"/>
              <a:t>109</a:t>
            </a:r>
            <a:r>
              <a:rPr lang="zh-CN" altLang="en-US" dirty="0"/>
              <a:t>丙机，为用户运行了</a:t>
            </a:r>
            <a:r>
              <a:rPr lang="en-US" altLang="zh-CN" dirty="0"/>
              <a:t>15</a:t>
            </a:r>
            <a:r>
              <a:rPr lang="zh-CN" altLang="en-US" dirty="0"/>
              <a:t>年，有效算题时间</a:t>
            </a:r>
            <a:r>
              <a:rPr lang="en-US" altLang="zh-CN" dirty="0"/>
              <a:t>10</a:t>
            </a:r>
            <a:r>
              <a:rPr lang="zh-CN" altLang="en-US" dirty="0"/>
              <a:t>万小时以上，在我国两弹试验中发挥了重要作用，被用户誉为</a:t>
            </a:r>
            <a:r>
              <a:rPr lang="zh-CN" altLang="en-US" dirty="0">
                <a:solidFill>
                  <a:srgbClr val="0070C0"/>
                </a:solidFill>
              </a:rPr>
              <a:t>“功勋机”</a:t>
            </a:r>
            <a:r>
              <a:rPr lang="zh-CN" altLang="en-US" dirty="0"/>
              <a:t>。</a:t>
            </a:r>
            <a:endParaRPr lang="en-US" altLang="zh-CN" dirty="0"/>
          </a:p>
        </p:txBody>
      </p:sp>
    </p:spTree>
    <p:extLst>
      <p:ext uri="{BB962C8B-B14F-4D97-AF65-F5344CB8AC3E}">
        <p14:creationId xmlns:p14="http://schemas.microsoft.com/office/powerpoint/2010/main" val="147237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2146A-082F-4C9A-A00A-7D1B2234553D}"/>
              </a:ext>
            </a:extLst>
          </p:cNvPr>
          <p:cNvSpPr>
            <a:spLocks noGrp="1"/>
          </p:cNvSpPr>
          <p:nvPr>
            <p:ph type="title"/>
          </p:nvPr>
        </p:nvSpPr>
        <p:spPr/>
        <p:txBody>
          <a:bodyPr/>
          <a:lstStyle/>
          <a:p>
            <a:r>
              <a:rPr lang="en-US" altLang="zh-CN" dirty="0"/>
              <a:t>Intel </a:t>
            </a:r>
            <a:r>
              <a:rPr lang="zh-CN" altLang="en-US" dirty="0"/>
              <a:t>微处理器</a:t>
            </a:r>
          </a:p>
        </p:txBody>
      </p:sp>
      <p:pic>
        <p:nvPicPr>
          <p:cNvPr id="5" name="Picture 6" descr="Pe0Erg7liJJh">
            <a:extLst>
              <a:ext uri="{FF2B5EF4-FFF2-40B4-BE49-F238E27FC236}">
                <a16:creationId xmlns:a16="http://schemas.microsoft.com/office/drawing/2014/main" id="{6B5436B8-BD2E-463F-8AE6-AD8C7F331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916" y="1334276"/>
            <a:ext cx="1875981" cy="138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4EB7E46-BF4D-4A97-8B42-F64BD61340DC}"/>
              </a:ext>
            </a:extLst>
          </p:cNvPr>
          <p:cNvSpPr txBox="1"/>
          <p:nvPr/>
        </p:nvSpPr>
        <p:spPr>
          <a:xfrm>
            <a:off x="3896334" y="2735298"/>
            <a:ext cx="1899563" cy="584775"/>
          </a:xfrm>
          <a:prstGeom prst="rect">
            <a:avLst/>
          </a:prstGeom>
          <a:noFill/>
        </p:spPr>
        <p:txBody>
          <a:bodyPr wrap="square" rtlCol="0">
            <a:spAutoFit/>
          </a:bodyPr>
          <a:lstStyle/>
          <a:p>
            <a:pPr algn="ctr"/>
            <a:r>
              <a:rPr lang="en-US" altLang="zh-CN" sz="1600" dirty="0">
                <a:ea typeface="微软雅黑" pitchFamily="34" charset="-122"/>
              </a:rPr>
              <a:t>1971</a:t>
            </a:r>
            <a:r>
              <a:rPr lang="zh-CN" altLang="en-US" sz="1600" dirty="0">
                <a:ea typeface="微软雅黑" pitchFamily="34" charset="-122"/>
              </a:rPr>
              <a:t>年，</a:t>
            </a:r>
            <a:r>
              <a:rPr lang="en-US" altLang="zh-CN" sz="1600" dirty="0">
                <a:ea typeface="微软雅黑" pitchFamily="34" charset="-122"/>
              </a:rPr>
              <a:t>4004</a:t>
            </a:r>
          </a:p>
          <a:p>
            <a:pPr algn="ctr"/>
            <a:r>
              <a:rPr lang="en-US" altLang="zh-CN" sz="1600" dirty="0">
                <a:ea typeface="微软雅黑" pitchFamily="34" charset="-122"/>
              </a:rPr>
              <a:t>10</a:t>
            </a:r>
            <a:r>
              <a:rPr lang="en-US" altLang="zh-CN" sz="1600" dirty="0">
                <a:ea typeface="微软雅黑" pitchFamily="34" charset="-122"/>
                <a:sym typeface="Symbol"/>
              </a:rPr>
              <a:t>m</a:t>
            </a:r>
            <a:r>
              <a:rPr lang="zh-CN" altLang="en-US" sz="1600" dirty="0">
                <a:ea typeface="微软雅黑" pitchFamily="34" charset="-122"/>
              </a:rPr>
              <a:t>，</a:t>
            </a:r>
            <a:r>
              <a:rPr lang="en-US" altLang="zh-CN" sz="1600" dirty="0">
                <a:ea typeface="微软雅黑" pitchFamily="34" charset="-122"/>
              </a:rPr>
              <a:t>2300</a:t>
            </a:r>
            <a:r>
              <a:rPr lang="zh-CN" altLang="en-US" sz="1600" dirty="0">
                <a:ea typeface="微软雅黑" pitchFamily="34" charset="-122"/>
              </a:rPr>
              <a:t>个</a:t>
            </a:r>
            <a:r>
              <a:rPr lang="en-US" altLang="zh-CN" sz="1600" dirty="0">
                <a:ea typeface="微软雅黑" pitchFamily="34" charset="-122"/>
              </a:rPr>
              <a:t>MOS</a:t>
            </a:r>
            <a:endParaRPr lang="zh-CN" altLang="en-US" sz="1600" dirty="0">
              <a:ea typeface="微软雅黑" pitchFamily="34" charset="-122"/>
            </a:endParaRPr>
          </a:p>
        </p:txBody>
      </p:sp>
      <p:pic>
        <p:nvPicPr>
          <p:cNvPr id="7" name="图片 6">
            <a:extLst>
              <a:ext uri="{FF2B5EF4-FFF2-40B4-BE49-F238E27FC236}">
                <a16:creationId xmlns:a16="http://schemas.microsoft.com/office/drawing/2014/main" id="{8EFEC734-A2DD-43E5-856C-FBF04BA3D9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3128" y="1307639"/>
            <a:ext cx="1237813" cy="1418670"/>
          </a:xfrm>
          <a:prstGeom prst="rect">
            <a:avLst/>
          </a:prstGeom>
        </p:spPr>
      </p:pic>
      <p:sp>
        <p:nvSpPr>
          <p:cNvPr id="8" name="TextBox 7">
            <a:extLst>
              <a:ext uri="{FF2B5EF4-FFF2-40B4-BE49-F238E27FC236}">
                <a16:creationId xmlns:a16="http://schemas.microsoft.com/office/drawing/2014/main" id="{A1480CC0-C63C-41B5-A536-F9271ACD9FDA}"/>
              </a:ext>
            </a:extLst>
          </p:cNvPr>
          <p:cNvSpPr txBox="1"/>
          <p:nvPr/>
        </p:nvSpPr>
        <p:spPr>
          <a:xfrm>
            <a:off x="5932878" y="2726645"/>
            <a:ext cx="1884374" cy="584775"/>
          </a:xfrm>
          <a:prstGeom prst="rect">
            <a:avLst/>
          </a:prstGeom>
          <a:noFill/>
        </p:spPr>
        <p:txBody>
          <a:bodyPr wrap="square" rtlCol="0">
            <a:spAutoFit/>
          </a:bodyPr>
          <a:lstStyle/>
          <a:p>
            <a:pPr algn="ctr"/>
            <a:r>
              <a:rPr lang="en-US" altLang="zh-CN" sz="1600" dirty="0">
                <a:ea typeface="微软雅黑" pitchFamily="34" charset="-122"/>
              </a:rPr>
              <a:t>1974</a:t>
            </a:r>
            <a:r>
              <a:rPr lang="zh-CN" altLang="en-US" sz="1600" dirty="0">
                <a:ea typeface="微软雅黑" pitchFamily="34" charset="-122"/>
              </a:rPr>
              <a:t>年，</a:t>
            </a:r>
            <a:r>
              <a:rPr lang="en-US" altLang="zh-CN" sz="1600" dirty="0">
                <a:ea typeface="微软雅黑" pitchFamily="34" charset="-122"/>
              </a:rPr>
              <a:t>8080</a:t>
            </a:r>
          </a:p>
          <a:p>
            <a:pPr algn="ctr"/>
            <a:r>
              <a:rPr lang="en-US" altLang="zh-CN" sz="1600" dirty="0">
                <a:ea typeface="微软雅黑" pitchFamily="34" charset="-122"/>
              </a:rPr>
              <a:t>6</a:t>
            </a:r>
            <a:r>
              <a:rPr lang="en-US" altLang="zh-CN" sz="1600" dirty="0">
                <a:ea typeface="微软雅黑" pitchFamily="34" charset="-122"/>
                <a:sym typeface="Symbol"/>
              </a:rPr>
              <a:t>m</a:t>
            </a:r>
            <a:r>
              <a:rPr lang="zh-CN" altLang="en-US" sz="1600" dirty="0">
                <a:ea typeface="微软雅黑" pitchFamily="34" charset="-122"/>
              </a:rPr>
              <a:t>，</a:t>
            </a:r>
            <a:r>
              <a:rPr lang="en-US" altLang="zh-CN" sz="1600" dirty="0">
                <a:ea typeface="微软雅黑" pitchFamily="34" charset="-122"/>
              </a:rPr>
              <a:t>6000</a:t>
            </a:r>
            <a:r>
              <a:rPr lang="zh-CN" altLang="en-US" sz="1600" dirty="0">
                <a:ea typeface="微软雅黑" pitchFamily="34" charset="-122"/>
              </a:rPr>
              <a:t>个</a:t>
            </a:r>
            <a:r>
              <a:rPr lang="en-US" altLang="zh-CN" sz="1600" dirty="0">
                <a:ea typeface="微软雅黑" pitchFamily="34" charset="-122"/>
              </a:rPr>
              <a:t>MOS</a:t>
            </a:r>
            <a:endParaRPr lang="zh-CN" altLang="en-US" sz="1600" dirty="0">
              <a:ea typeface="微软雅黑" pitchFamily="34" charset="-122"/>
            </a:endParaRPr>
          </a:p>
        </p:txBody>
      </p:sp>
      <p:pic>
        <p:nvPicPr>
          <p:cNvPr id="9" name="图片 8">
            <a:extLst>
              <a:ext uri="{FF2B5EF4-FFF2-40B4-BE49-F238E27FC236}">
                <a16:creationId xmlns:a16="http://schemas.microsoft.com/office/drawing/2014/main" id="{44E26800-14DE-4C1C-8AED-DE694D6690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1303" y="1282639"/>
            <a:ext cx="1395044" cy="1434452"/>
          </a:xfrm>
          <a:prstGeom prst="rect">
            <a:avLst/>
          </a:prstGeom>
        </p:spPr>
      </p:pic>
      <p:sp>
        <p:nvSpPr>
          <p:cNvPr id="10" name="TextBox 9">
            <a:extLst>
              <a:ext uri="{FF2B5EF4-FFF2-40B4-BE49-F238E27FC236}">
                <a16:creationId xmlns:a16="http://schemas.microsoft.com/office/drawing/2014/main" id="{1ED3BEEE-4612-4C78-AFA2-1644B673CA7D}"/>
              </a:ext>
            </a:extLst>
          </p:cNvPr>
          <p:cNvSpPr txBox="1"/>
          <p:nvPr/>
        </p:nvSpPr>
        <p:spPr>
          <a:xfrm>
            <a:off x="7770089" y="2725373"/>
            <a:ext cx="1884374" cy="584775"/>
          </a:xfrm>
          <a:prstGeom prst="rect">
            <a:avLst/>
          </a:prstGeom>
          <a:noFill/>
        </p:spPr>
        <p:txBody>
          <a:bodyPr wrap="square" rtlCol="0">
            <a:spAutoFit/>
          </a:bodyPr>
          <a:lstStyle/>
          <a:p>
            <a:pPr algn="ctr"/>
            <a:r>
              <a:rPr lang="en-US" altLang="zh-CN" sz="1600" dirty="0">
                <a:ea typeface="微软雅黑" pitchFamily="34" charset="-122"/>
              </a:rPr>
              <a:t>1978</a:t>
            </a:r>
            <a:r>
              <a:rPr lang="zh-CN" altLang="en-US" sz="1600" dirty="0">
                <a:ea typeface="微软雅黑" pitchFamily="34" charset="-122"/>
              </a:rPr>
              <a:t>年，</a:t>
            </a:r>
            <a:r>
              <a:rPr lang="en-US" altLang="zh-CN" sz="1600" dirty="0">
                <a:ea typeface="微软雅黑" pitchFamily="34" charset="-122"/>
              </a:rPr>
              <a:t>8086</a:t>
            </a:r>
          </a:p>
          <a:p>
            <a:pPr algn="ctr"/>
            <a:r>
              <a:rPr lang="en-US" altLang="zh-CN" sz="1600" dirty="0">
                <a:ea typeface="微软雅黑" pitchFamily="34" charset="-122"/>
              </a:rPr>
              <a:t>3</a:t>
            </a:r>
            <a:r>
              <a:rPr lang="en-US" altLang="zh-CN" sz="1600" dirty="0">
                <a:ea typeface="微软雅黑" pitchFamily="34" charset="-122"/>
                <a:sym typeface="Symbol"/>
              </a:rPr>
              <a:t>m</a:t>
            </a:r>
            <a:r>
              <a:rPr lang="zh-CN" altLang="en-US" sz="1600" dirty="0">
                <a:ea typeface="微软雅黑" pitchFamily="34" charset="-122"/>
              </a:rPr>
              <a:t>，</a:t>
            </a:r>
            <a:r>
              <a:rPr lang="en-US" altLang="zh-CN" sz="1600" dirty="0">
                <a:ea typeface="微软雅黑" pitchFamily="34" charset="-122"/>
              </a:rPr>
              <a:t>2.9</a:t>
            </a:r>
            <a:r>
              <a:rPr lang="zh-CN" altLang="en-US" sz="1600" dirty="0">
                <a:ea typeface="微软雅黑" pitchFamily="34" charset="-122"/>
              </a:rPr>
              <a:t>万个</a:t>
            </a:r>
            <a:r>
              <a:rPr lang="en-US" altLang="zh-CN" sz="1600" dirty="0">
                <a:ea typeface="微软雅黑" pitchFamily="34" charset="-122"/>
              </a:rPr>
              <a:t>MOS</a:t>
            </a:r>
            <a:endParaRPr lang="zh-CN" altLang="en-US" sz="1600" dirty="0">
              <a:ea typeface="微软雅黑" pitchFamily="34" charset="-122"/>
            </a:endParaRPr>
          </a:p>
        </p:txBody>
      </p:sp>
      <p:pic>
        <p:nvPicPr>
          <p:cNvPr id="11" name="图片 10">
            <a:extLst>
              <a:ext uri="{FF2B5EF4-FFF2-40B4-BE49-F238E27FC236}">
                <a16:creationId xmlns:a16="http://schemas.microsoft.com/office/drawing/2014/main" id="{DF720766-C17E-463F-978E-2CAE661443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72002" y="1261099"/>
            <a:ext cx="1406920" cy="1465210"/>
          </a:xfrm>
          <a:prstGeom prst="rect">
            <a:avLst/>
          </a:prstGeom>
        </p:spPr>
      </p:pic>
      <p:sp>
        <p:nvSpPr>
          <p:cNvPr id="12" name="TextBox 11">
            <a:extLst>
              <a:ext uri="{FF2B5EF4-FFF2-40B4-BE49-F238E27FC236}">
                <a16:creationId xmlns:a16="http://schemas.microsoft.com/office/drawing/2014/main" id="{13C93751-BDEA-46CF-BC8F-58FA6B638BEB}"/>
              </a:ext>
            </a:extLst>
          </p:cNvPr>
          <p:cNvSpPr txBox="1"/>
          <p:nvPr/>
        </p:nvSpPr>
        <p:spPr>
          <a:xfrm>
            <a:off x="9592033" y="2733655"/>
            <a:ext cx="2200582" cy="584775"/>
          </a:xfrm>
          <a:prstGeom prst="rect">
            <a:avLst/>
          </a:prstGeom>
          <a:noFill/>
        </p:spPr>
        <p:txBody>
          <a:bodyPr wrap="square" rtlCol="0">
            <a:spAutoFit/>
          </a:bodyPr>
          <a:lstStyle/>
          <a:p>
            <a:pPr algn="ctr"/>
            <a:r>
              <a:rPr lang="zh-CN" altLang="en-US" sz="1600" dirty="0">
                <a:ea typeface="微软雅黑" pitchFamily="34" charset="-122"/>
              </a:rPr>
              <a:t> </a:t>
            </a:r>
            <a:r>
              <a:rPr lang="en-US" altLang="zh-CN" sz="1600" dirty="0">
                <a:ea typeface="微软雅黑" pitchFamily="34" charset="-122"/>
              </a:rPr>
              <a:t>1982</a:t>
            </a:r>
            <a:r>
              <a:rPr lang="zh-CN" altLang="en-US" sz="1600" dirty="0">
                <a:ea typeface="微软雅黑" pitchFamily="34" charset="-122"/>
              </a:rPr>
              <a:t>年，</a:t>
            </a:r>
            <a:r>
              <a:rPr lang="en-US" altLang="zh-CN" sz="1600" dirty="0">
                <a:ea typeface="微软雅黑" pitchFamily="34" charset="-122"/>
              </a:rPr>
              <a:t>80286</a:t>
            </a:r>
          </a:p>
          <a:p>
            <a:pPr algn="ctr"/>
            <a:r>
              <a:rPr lang="en-US" altLang="zh-CN" sz="1600" dirty="0">
                <a:ea typeface="微软雅黑" pitchFamily="34" charset="-122"/>
              </a:rPr>
              <a:t>1.5</a:t>
            </a:r>
            <a:r>
              <a:rPr lang="en-US" altLang="zh-CN" sz="1600" dirty="0">
                <a:ea typeface="微软雅黑" pitchFamily="34" charset="-122"/>
                <a:sym typeface="Symbol"/>
              </a:rPr>
              <a:t> m</a:t>
            </a:r>
            <a:r>
              <a:rPr lang="zh-CN" altLang="en-US" sz="1600" dirty="0">
                <a:ea typeface="微软雅黑" pitchFamily="34" charset="-122"/>
              </a:rPr>
              <a:t>，</a:t>
            </a:r>
            <a:r>
              <a:rPr lang="en-US" altLang="zh-CN" sz="1600" dirty="0">
                <a:ea typeface="微软雅黑" pitchFamily="34" charset="-122"/>
              </a:rPr>
              <a:t>13.4</a:t>
            </a:r>
            <a:r>
              <a:rPr lang="zh-CN" altLang="en-US" sz="1600" dirty="0">
                <a:ea typeface="微软雅黑" pitchFamily="34" charset="-122"/>
              </a:rPr>
              <a:t>万个</a:t>
            </a:r>
            <a:r>
              <a:rPr lang="en-US" altLang="zh-CN" sz="1600" dirty="0">
                <a:ea typeface="微软雅黑" pitchFamily="34" charset="-122"/>
              </a:rPr>
              <a:t>MOS</a:t>
            </a:r>
            <a:endParaRPr lang="zh-CN" altLang="en-US" sz="1600" dirty="0">
              <a:ea typeface="微软雅黑" pitchFamily="34" charset="-122"/>
            </a:endParaRPr>
          </a:p>
        </p:txBody>
      </p:sp>
      <p:pic>
        <p:nvPicPr>
          <p:cNvPr id="13" name="图片 12">
            <a:extLst>
              <a:ext uri="{FF2B5EF4-FFF2-40B4-BE49-F238E27FC236}">
                <a16:creationId xmlns:a16="http://schemas.microsoft.com/office/drawing/2014/main" id="{A852244B-6489-4579-AF68-DB673CC0D6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349" y="3595207"/>
            <a:ext cx="1262429" cy="1980537"/>
          </a:xfrm>
          <a:prstGeom prst="rect">
            <a:avLst/>
          </a:prstGeom>
        </p:spPr>
      </p:pic>
      <p:sp>
        <p:nvSpPr>
          <p:cNvPr id="14" name="TextBox 13">
            <a:extLst>
              <a:ext uri="{FF2B5EF4-FFF2-40B4-BE49-F238E27FC236}">
                <a16:creationId xmlns:a16="http://schemas.microsoft.com/office/drawing/2014/main" id="{B0EA77A9-59FD-40E3-AE6E-7827C37BDC44}"/>
              </a:ext>
            </a:extLst>
          </p:cNvPr>
          <p:cNvSpPr txBox="1"/>
          <p:nvPr/>
        </p:nvSpPr>
        <p:spPr>
          <a:xfrm>
            <a:off x="440288" y="5576380"/>
            <a:ext cx="2004490" cy="584775"/>
          </a:xfrm>
          <a:prstGeom prst="rect">
            <a:avLst/>
          </a:prstGeom>
          <a:noFill/>
        </p:spPr>
        <p:txBody>
          <a:bodyPr wrap="square" rtlCol="0">
            <a:spAutoFit/>
          </a:bodyPr>
          <a:lstStyle/>
          <a:p>
            <a:pPr algn="ctr"/>
            <a:r>
              <a:rPr lang="zh-CN" altLang="en-US" sz="1600" dirty="0">
                <a:ea typeface="微软雅黑" pitchFamily="34" charset="-122"/>
              </a:rPr>
              <a:t> </a:t>
            </a:r>
            <a:r>
              <a:rPr lang="en-US" altLang="zh-CN" sz="1600" dirty="0">
                <a:ea typeface="微软雅黑" pitchFamily="34" charset="-122"/>
              </a:rPr>
              <a:t>1989</a:t>
            </a:r>
            <a:r>
              <a:rPr lang="zh-CN" altLang="en-US" sz="1600" dirty="0">
                <a:ea typeface="微软雅黑" pitchFamily="34" charset="-122"/>
              </a:rPr>
              <a:t>年，</a:t>
            </a:r>
            <a:r>
              <a:rPr lang="en-US" altLang="zh-CN" sz="1600" dirty="0">
                <a:ea typeface="微软雅黑" pitchFamily="34" charset="-122"/>
              </a:rPr>
              <a:t>80486</a:t>
            </a:r>
          </a:p>
          <a:p>
            <a:pPr algn="ctr"/>
            <a:r>
              <a:rPr lang="en-US" altLang="zh-CN" sz="1600" dirty="0">
                <a:ea typeface="微软雅黑" pitchFamily="34" charset="-122"/>
              </a:rPr>
              <a:t>1</a:t>
            </a:r>
            <a:r>
              <a:rPr lang="en-US" altLang="zh-CN" sz="1600" dirty="0">
                <a:ea typeface="微软雅黑" pitchFamily="34" charset="-122"/>
                <a:sym typeface="Symbol"/>
              </a:rPr>
              <a:t> m</a:t>
            </a:r>
            <a:r>
              <a:rPr lang="zh-CN" altLang="en-US" sz="1600" dirty="0">
                <a:ea typeface="微软雅黑" pitchFamily="34" charset="-122"/>
              </a:rPr>
              <a:t>，</a:t>
            </a:r>
            <a:r>
              <a:rPr lang="en-US" altLang="zh-CN" sz="1600" dirty="0">
                <a:ea typeface="微软雅黑" pitchFamily="34" charset="-122"/>
              </a:rPr>
              <a:t>120</a:t>
            </a:r>
            <a:r>
              <a:rPr lang="zh-CN" altLang="en-US" sz="1600" dirty="0">
                <a:ea typeface="微软雅黑" pitchFamily="34" charset="-122"/>
              </a:rPr>
              <a:t>万个</a:t>
            </a:r>
            <a:r>
              <a:rPr lang="en-US" altLang="zh-CN" sz="1600" dirty="0">
                <a:ea typeface="微软雅黑" pitchFamily="34" charset="-122"/>
              </a:rPr>
              <a:t>MOS</a:t>
            </a:r>
            <a:endParaRPr lang="zh-CN" altLang="en-US" sz="1600" dirty="0">
              <a:ea typeface="微软雅黑" pitchFamily="34" charset="-122"/>
            </a:endParaRPr>
          </a:p>
        </p:txBody>
      </p:sp>
      <p:pic>
        <p:nvPicPr>
          <p:cNvPr id="15" name="图片 14">
            <a:extLst>
              <a:ext uri="{FF2B5EF4-FFF2-40B4-BE49-F238E27FC236}">
                <a16:creationId xmlns:a16="http://schemas.microsoft.com/office/drawing/2014/main" id="{B4523B2A-F10D-4A36-8C26-FE5927F31C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83421" y="3762160"/>
            <a:ext cx="1687509" cy="1825778"/>
          </a:xfrm>
          <a:prstGeom prst="rect">
            <a:avLst/>
          </a:prstGeom>
        </p:spPr>
      </p:pic>
      <p:sp>
        <p:nvSpPr>
          <p:cNvPr id="16" name="TextBox 15">
            <a:extLst>
              <a:ext uri="{FF2B5EF4-FFF2-40B4-BE49-F238E27FC236}">
                <a16:creationId xmlns:a16="http://schemas.microsoft.com/office/drawing/2014/main" id="{72ACA344-F259-42AB-B98C-B38533ACE95D}"/>
              </a:ext>
            </a:extLst>
          </p:cNvPr>
          <p:cNvSpPr txBox="1"/>
          <p:nvPr/>
        </p:nvSpPr>
        <p:spPr>
          <a:xfrm>
            <a:off x="2511444" y="5576380"/>
            <a:ext cx="2165077" cy="584775"/>
          </a:xfrm>
          <a:prstGeom prst="rect">
            <a:avLst/>
          </a:prstGeom>
          <a:noFill/>
        </p:spPr>
        <p:txBody>
          <a:bodyPr wrap="square" rtlCol="0">
            <a:spAutoFit/>
          </a:bodyPr>
          <a:lstStyle/>
          <a:p>
            <a:pPr algn="ctr"/>
            <a:r>
              <a:rPr lang="zh-CN" altLang="en-US" sz="1600" dirty="0">
                <a:ea typeface="微软雅黑" pitchFamily="34" charset="-122"/>
              </a:rPr>
              <a:t> </a:t>
            </a:r>
            <a:r>
              <a:rPr lang="en-US" altLang="zh-CN" sz="1600" dirty="0">
                <a:ea typeface="微软雅黑" pitchFamily="34" charset="-122"/>
              </a:rPr>
              <a:t>1993</a:t>
            </a:r>
            <a:r>
              <a:rPr lang="zh-CN" altLang="en-US" sz="1600" dirty="0">
                <a:ea typeface="微软雅黑" pitchFamily="34" charset="-122"/>
              </a:rPr>
              <a:t>年，</a:t>
            </a:r>
            <a:r>
              <a:rPr lang="en-US" altLang="zh-CN" sz="1600" dirty="0">
                <a:ea typeface="微软雅黑" pitchFamily="34" charset="-122"/>
              </a:rPr>
              <a:t>Pentium</a:t>
            </a:r>
          </a:p>
          <a:p>
            <a:pPr algn="ctr"/>
            <a:r>
              <a:rPr lang="en-US" altLang="zh-CN" sz="1600" dirty="0">
                <a:ea typeface="微软雅黑" pitchFamily="34" charset="-122"/>
              </a:rPr>
              <a:t>0.8</a:t>
            </a:r>
            <a:r>
              <a:rPr lang="en-US" altLang="zh-CN" sz="1600" dirty="0">
                <a:ea typeface="微软雅黑" pitchFamily="34" charset="-122"/>
                <a:sym typeface="Symbol"/>
              </a:rPr>
              <a:t> m</a:t>
            </a:r>
            <a:r>
              <a:rPr lang="zh-CN" altLang="en-US" sz="1600" dirty="0">
                <a:ea typeface="微软雅黑" pitchFamily="34" charset="-122"/>
              </a:rPr>
              <a:t>，</a:t>
            </a:r>
            <a:r>
              <a:rPr lang="en-US" altLang="zh-CN" sz="1600" dirty="0">
                <a:ea typeface="微软雅黑" pitchFamily="34" charset="-122"/>
              </a:rPr>
              <a:t>310</a:t>
            </a:r>
            <a:r>
              <a:rPr lang="zh-CN" altLang="en-US" sz="1600" dirty="0">
                <a:ea typeface="微软雅黑" pitchFamily="34" charset="-122"/>
              </a:rPr>
              <a:t>万个</a:t>
            </a:r>
            <a:r>
              <a:rPr lang="en-US" altLang="zh-CN" sz="1600" dirty="0">
                <a:ea typeface="微软雅黑" pitchFamily="34" charset="-122"/>
              </a:rPr>
              <a:t>MOS</a:t>
            </a:r>
            <a:endParaRPr lang="zh-CN" altLang="en-US" sz="1600" dirty="0">
              <a:ea typeface="微软雅黑" pitchFamily="34" charset="-122"/>
            </a:endParaRPr>
          </a:p>
        </p:txBody>
      </p:sp>
      <p:pic>
        <p:nvPicPr>
          <p:cNvPr id="17" name="图片 16">
            <a:extLst>
              <a:ext uri="{FF2B5EF4-FFF2-40B4-BE49-F238E27FC236}">
                <a16:creationId xmlns:a16="http://schemas.microsoft.com/office/drawing/2014/main" id="{1380985A-2C28-48A1-9B34-B2A13737C2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77232" y="3762160"/>
            <a:ext cx="1659028" cy="1809850"/>
          </a:xfrm>
          <a:prstGeom prst="rect">
            <a:avLst/>
          </a:prstGeom>
        </p:spPr>
      </p:pic>
      <p:sp>
        <p:nvSpPr>
          <p:cNvPr id="18" name="TextBox 17">
            <a:extLst>
              <a:ext uri="{FF2B5EF4-FFF2-40B4-BE49-F238E27FC236}">
                <a16:creationId xmlns:a16="http://schemas.microsoft.com/office/drawing/2014/main" id="{68F7BE91-9804-4100-BF2A-3018EF62F938}"/>
              </a:ext>
            </a:extLst>
          </p:cNvPr>
          <p:cNvSpPr txBox="1"/>
          <p:nvPr/>
        </p:nvSpPr>
        <p:spPr>
          <a:xfrm>
            <a:off x="4766519" y="5575744"/>
            <a:ext cx="2266813" cy="584775"/>
          </a:xfrm>
          <a:prstGeom prst="rect">
            <a:avLst/>
          </a:prstGeom>
          <a:noFill/>
        </p:spPr>
        <p:txBody>
          <a:bodyPr wrap="square" rtlCol="0">
            <a:spAutoFit/>
          </a:bodyPr>
          <a:lstStyle/>
          <a:p>
            <a:pPr algn="ctr"/>
            <a:r>
              <a:rPr lang="en-US" altLang="zh-CN" sz="1600" dirty="0">
                <a:ea typeface="微软雅黑" pitchFamily="34" charset="-122"/>
              </a:rPr>
              <a:t>1997</a:t>
            </a:r>
            <a:r>
              <a:rPr lang="zh-CN" altLang="en-US" sz="1600" dirty="0">
                <a:ea typeface="微软雅黑" pitchFamily="34" charset="-122"/>
              </a:rPr>
              <a:t>年，</a:t>
            </a:r>
            <a:r>
              <a:rPr lang="en-US" altLang="zh-CN" sz="1600" dirty="0">
                <a:ea typeface="微软雅黑" pitchFamily="34" charset="-122"/>
              </a:rPr>
              <a:t>Pentium II</a:t>
            </a:r>
          </a:p>
          <a:p>
            <a:pPr algn="ctr"/>
            <a:r>
              <a:rPr lang="en-US" altLang="zh-CN" sz="1600" dirty="0">
                <a:ea typeface="微软雅黑" pitchFamily="34" charset="-122"/>
              </a:rPr>
              <a:t>0.35</a:t>
            </a:r>
            <a:r>
              <a:rPr lang="en-US" altLang="zh-CN" sz="1600" dirty="0">
                <a:ea typeface="微软雅黑" pitchFamily="34" charset="-122"/>
                <a:sym typeface="Symbol"/>
              </a:rPr>
              <a:t> m</a:t>
            </a:r>
            <a:r>
              <a:rPr lang="zh-CN" altLang="en-US" sz="1600" dirty="0">
                <a:ea typeface="微软雅黑" pitchFamily="34" charset="-122"/>
              </a:rPr>
              <a:t>，</a:t>
            </a:r>
            <a:r>
              <a:rPr lang="en-US" altLang="zh-CN" sz="1600" dirty="0">
                <a:ea typeface="微软雅黑" pitchFamily="34" charset="-122"/>
              </a:rPr>
              <a:t>750</a:t>
            </a:r>
            <a:r>
              <a:rPr lang="zh-CN" altLang="en-US" sz="1600" dirty="0">
                <a:ea typeface="微软雅黑" pitchFamily="34" charset="-122"/>
              </a:rPr>
              <a:t>万个</a:t>
            </a:r>
            <a:r>
              <a:rPr lang="en-US" altLang="zh-CN" sz="1600" dirty="0">
                <a:ea typeface="微软雅黑" pitchFamily="34" charset="-122"/>
              </a:rPr>
              <a:t>MOS</a:t>
            </a:r>
            <a:endParaRPr lang="zh-CN" altLang="en-US" sz="1600" dirty="0">
              <a:ea typeface="微软雅黑" pitchFamily="34" charset="-122"/>
            </a:endParaRPr>
          </a:p>
        </p:txBody>
      </p:sp>
      <p:pic>
        <p:nvPicPr>
          <p:cNvPr id="19" name="图片 18">
            <a:extLst>
              <a:ext uri="{FF2B5EF4-FFF2-40B4-BE49-F238E27FC236}">
                <a16:creationId xmlns:a16="http://schemas.microsoft.com/office/drawing/2014/main" id="{7D7D4DA8-4A7B-4ABC-90EE-080BD4E827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9696" y="3769352"/>
            <a:ext cx="1487508" cy="1787678"/>
          </a:xfrm>
          <a:prstGeom prst="rect">
            <a:avLst/>
          </a:prstGeom>
        </p:spPr>
      </p:pic>
      <p:sp>
        <p:nvSpPr>
          <p:cNvPr id="20" name="TextBox 19">
            <a:extLst>
              <a:ext uri="{FF2B5EF4-FFF2-40B4-BE49-F238E27FC236}">
                <a16:creationId xmlns:a16="http://schemas.microsoft.com/office/drawing/2014/main" id="{19BDF542-E8F8-4FD4-9AA0-D0380697EB78}"/>
              </a:ext>
            </a:extLst>
          </p:cNvPr>
          <p:cNvSpPr txBox="1"/>
          <p:nvPr/>
        </p:nvSpPr>
        <p:spPr>
          <a:xfrm>
            <a:off x="7041471" y="5565041"/>
            <a:ext cx="2383958" cy="584775"/>
          </a:xfrm>
          <a:prstGeom prst="rect">
            <a:avLst/>
          </a:prstGeom>
          <a:noFill/>
        </p:spPr>
        <p:txBody>
          <a:bodyPr wrap="square" rtlCol="0">
            <a:spAutoFit/>
          </a:bodyPr>
          <a:lstStyle/>
          <a:p>
            <a:pPr algn="ctr"/>
            <a:r>
              <a:rPr lang="en-US" altLang="zh-CN" sz="1600" dirty="0">
                <a:ea typeface="微软雅黑" pitchFamily="34" charset="-122"/>
              </a:rPr>
              <a:t>1999</a:t>
            </a:r>
            <a:r>
              <a:rPr lang="zh-CN" altLang="en-US" sz="1600" dirty="0">
                <a:ea typeface="微软雅黑" pitchFamily="34" charset="-122"/>
              </a:rPr>
              <a:t>年，</a:t>
            </a:r>
            <a:r>
              <a:rPr lang="en-US" altLang="zh-CN" sz="1600" dirty="0">
                <a:ea typeface="微软雅黑" pitchFamily="34" charset="-122"/>
              </a:rPr>
              <a:t>Pentium III</a:t>
            </a:r>
          </a:p>
          <a:p>
            <a:pPr algn="ctr"/>
            <a:r>
              <a:rPr lang="en-US" altLang="zh-CN" sz="1600" dirty="0">
                <a:ea typeface="微软雅黑" pitchFamily="34" charset="-122"/>
              </a:rPr>
              <a:t>0.18</a:t>
            </a:r>
            <a:r>
              <a:rPr lang="en-US" altLang="zh-CN" sz="1600" dirty="0">
                <a:ea typeface="微软雅黑" pitchFamily="34" charset="-122"/>
                <a:sym typeface="Symbol"/>
              </a:rPr>
              <a:t> m</a:t>
            </a:r>
            <a:r>
              <a:rPr lang="zh-CN" altLang="en-US" sz="1600" dirty="0">
                <a:ea typeface="微软雅黑" pitchFamily="34" charset="-122"/>
              </a:rPr>
              <a:t>，</a:t>
            </a:r>
            <a:r>
              <a:rPr lang="en-US" altLang="zh-CN" sz="1600" dirty="0">
                <a:ea typeface="微软雅黑" pitchFamily="34" charset="-122"/>
              </a:rPr>
              <a:t>2800</a:t>
            </a:r>
            <a:r>
              <a:rPr lang="zh-CN" altLang="en-US" sz="1600" dirty="0">
                <a:ea typeface="微软雅黑" pitchFamily="34" charset="-122"/>
              </a:rPr>
              <a:t>万个</a:t>
            </a:r>
            <a:r>
              <a:rPr lang="en-US" altLang="zh-CN" sz="1600" dirty="0">
                <a:ea typeface="微软雅黑" pitchFamily="34" charset="-122"/>
              </a:rPr>
              <a:t>MOS</a:t>
            </a:r>
            <a:endParaRPr lang="zh-CN" altLang="en-US" sz="1600" dirty="0">
              <a:ea typeface="微软雅黑" pitchFamily="34" charset="-122"/>
            </a:endParaRPr>
          </a:p>
        </p:txBody>
      </p:sp>
      <p:pic>
        <p:nvPicPr>
          <p:cNvPr id="21" name="图片 20">
            <a:extLst>
              <a:ext uri="{FF2B5EF4-FFF2-40B4-BE49-F238E27FC236}">
                <a16:creationId xmlns:a16="http://schemas.microsoft.com/office/drawing/2014/main" id="{5D1999D9-7428-431D-8AED-EBF5175743B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51865" y="4049197"/>
            <a:ext cx="2140801" cy="1501586"/>
          </a:xfrm>
          <a:prstGeom prst="rect">
            <a:avLst/>
          </a:prstGeom>
        </p:spPr>
      </p:pic>
      <p:sp>
        <p:nvSpPr>
          <p:cNvPr id="22" name="TextBox 22">
            <a:extLst>
              <a:ext uri="{FF2B5EF4-FFF2-40B4-BE49-F238E27FC236}">
                <a16:creationId xmlns:a16="http://schemas.microsoft.com/office/drawing/2014/main" id="{1BBF57C7-1D2D-464C-ABE1-7331F1CFE3DF}"/>
              </a:ext>
            </a:extLst>
          </p:cNvPr>
          <p:cNvSpPr txBox="1"/>
          <p:nvPr/>
        </p:nvSpPr>
        <p:spPr>
          <a:xfrm>
            <a:off x="9451866" y="5559065"/>
            <a:ext cx="2140801" cy="584775"/>
          </a:xfrm>
          <a:prstGeom prst="rect">
            <a:avLst/>
          </a:prstGeom>
          <a:noFill/>
        </p:spPr>
        <p:txBody>
          <a:bodyPr wrap="square" rtlCol="0">
            <a:spAutoFit/>
          </a:bodyPr>
          <a:lstStyle/>
          <a:p>
            <a:pPr algn="ctr"/>
            <a:r>
              <a:rPr lang="zh-CN" altLang="en-US" sz="1600" dirty="0">
                <a:ea typeface="微软雅黑" pitchFamily="34" charset="-122"/>
              </a:rPr>
              <a:t> </a:t>
            </a:r>
            <a:r>
              <a:rPr lang="en-US" altLang="zh-CN" sz="1600" dirty="0">
                <a:ea typeface="微软雅黑" pitchFamily="34" charset="-122"/>
              </a:rPr>
              <a:t>2008</a:t>
            </a:r>
            <a:r>
              <a:rPr lang="zh-CN" altLang="en-US" sz="1600" dirty="0">
                <a:ea typeface="微软雅黑" pitchFamily="34" charset="-122"/>
              </a:rPr>
              <a:t>年，</a:t>
            </a:r>
            <a:r>
              <a:rPr lang="en-US" altLang="zh-CN" sz="1600" dirty="0">
                <a:ea typeface="微软雅黑" pitchFamily="34" charset="-122"/>
              </a:rPr>
              <a:t>Core 2 Quad</a:t>
            </a:r>
          </a:p>
          <a:p>
            <a:pPr algn="ctr"/>
            <a:r>
              <a:rPr lang="en-US" altLang="zh-CN" sz="1600" dirty="0">
                <a:ea typeface="微软雅黑" pitchFamily="34" charset="-122"/>
              </a:rPr>
              <a:t>45nm</a:t>
            </a:r>
            <a:r>
              <a:rPr lang="zh-CN" altLang="en-US" sz="1600" dirty="0">
                <a:ea typeface="微软雅黑" pitchFamily="34" charset="-122"/>
              </a:rPr>
              <a:t>，</a:t>
            </a:r>
            <a:r>
              <a:rPr lang="en-US" altLang="zh-CN" sz="1600" dirty="0">
                <a:ea typeface="微软雅黑" pitchFamily="34" charset="-122"/>
              </a:rPr>
              <a:t>8.2</a:t>
            </a:r>
            <a:r>
              <a:rPr lang="zh-CN" altLang="en-US" sz="1600" dirty="0">
                <a:ea typeface="微软雅黑" pitchFamily="34" charset="-122"/>
              </a:rPr>
              <a:t>亿个</a:t>
            </a:r>
            <a:r>
              <a:rPr lang="en-US" altLang="zh-CN" sz="1600" dirty="0">
                <a:ea typeface="微软雅黑" pitchFamily="34" charset="-122"/>
              </a:rPr>
              <a:t>MOS</a:t>
            </a:r>
            <a:endParaRPr lang="zh-CN" altLang="en-US" sz="1600" dirty="0">
              <a:ea typeface="微软雅黑" pitchFamily="34" charset="-122"/>
            </a:endParaRPr>
          </a:p>
        </p:txBody>
      </p:sp>
      <p:pic>
        <p:nvPicPr>
          <p:cNvPr id="7172" name="Picture 4" descr="See the source image">
            <a:extLst>
              <a:ext uri="{FF2B5EF4-FFF2-40B4-BE49-F238E27FC236}">
                <a16:creationId xmlns:a16="http://schemas.microsoft.com/office/drawing/2014/main" id="{83E4E0B9-88C1-4907-A6EA-AF0BF82B1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144" y="1399188"/>
            <a:ext cx="3335205" cy="199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4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377C5-3E84-41BA-90FA-D4B03D0F1ABE}"/>
              </a:ext>
            </a:extLst>
          </p:cNvPr>
          <p:cNvSpPr>
            <a:spLocks noGrp="1"/>
          </p:cNvSpPr>
          <p:nvPr>
            <p:ph type="title"/>
          </p:nvPr>
        </p:nvSpPr>
        <p:spPr/>
        <p:txBody>
          <a:bodyPr/>
          <a:lstStyle/>
          <a:p>
            <a:r>
              <a:rPr lang="zh-CN" altLang="en-US"/>
              <a:t>龙芯一号</a:t>
            </a:r>
            <a:endParaRPr lang="zh-CN" altLang="en-US" dirty="0"/>
          </a:p>
        </p:txBody>
      </p:sp>
      <p:sp>
        <p:nvSpPr>
          <p:cNvPr id="3" name="内容占位符 2">
            <a:extLst>
              <a:ext uri="{FF2B5EF4-FFF2-40B4-BE49-F238E27FC236}">
                <a16:creationId xmlns:a16="http://schemas.microsoft.com/office/drawing/2014/main" id="{67F88565-F3D6-42C8-A5CC-C1F08606CFB6}"/>
              </a:ext>
            </a:extLst>
          </p:cNvPr>
          <p:cNvSpPr>
            <a:spLocks noGrp="1"/>
          </p:cNvSpPr>
          <p:nvPr>
            <p:ph idx="1"/>
          </p:nvPr>
        </p:nvSpPr>
        <p:spPr>
          <a:xfrm>
            <a:off x="439614" y="1433016"/>
            <a:ext cx="7711327" cy="2083416"/>
          </a:xfrm>
        </p:spPr>
        <p:txBody>
          <a:bodyPr/>
          <a:lstStyle/>
          <a:p>
            <a:r>
              <a:rPr lang="en-US" altLang="zh-CN" dirty="0"/>
              <a:t>2002</a:t>
            </a:r>
            <a:r>
              <a:rPr lang="zh-CN" altLang="en-US" dirty="0"/>
              <a:t>年</a:t>
            </a:r>
            <a:r>
              <a:rPr lang="en-US" altLang="zh-CN" dirty="0"/>
              <a:t>8</a:t>
            </a:r>
            <a:r>
              <a:rPr lang="zh-CN" altLang="en-US" dirty="0"/>
              <a:t>月</a:t>
            </a:r>
            <a:r>
              <a:rPr lang="en-US" altLang="zh-CN" dirty="0"/>
              <a:t>10</a:t>
            </a:r>
            <a:r>
              <a:rPr lang="zh-CN" altLang="en-US" dirty="0"/>
              <a:t>日诞生的“</a:t>
            </a:r>
            <a:r>
              <a:rPr lang="zh-CN" altLang="en-US" dirty="0">
                <a:solidFill>
                  <a:srgbClr val="0070C0"/>
                </a:solidFill>
              </a:rPr>
              <a:t>龙芯一号</a:t>
            </a:r>
            <a:r>
              <a:rPr lang="zh-CN" altLang="en-US" dirty="0"/>
              <a:t>”，我国首枚拥有自主知识产权的通用高性能微处理芯片。</a:t>
            </a:r>
            <a:endParaRPr lang="en-US" altLang="zh-CN" dirty="0"/>
          </a:p>
          <a:p>
            <a:r>
              <a:rPr lang="zh-CN" altLang="en-US" dirty="0"/>
              <a:t> </a:t>
            </a:r>
            <a:r>
              <a:rPr lang="en-US" altLang="zh-CN" dirty="0"/>
              <a:t>IP</a:t>
            </a:r>
            <a:r>
              <a:rPr lang="zh-CN" altLang="en-US" dirty="0"/>
              <a:t>核是兼顾通用及嵌入式</a:t>
            </a:r>
            <a:r>
              <a:rPr lang="en-US" altLang="zh-CN" dirty="0"/>
              <a:t>CPU</a:t>
            </a:r>
            <a:r>
              <a:rPr lang="zh-CN" altLang="en-US" dirty="0"/>
              <a:t>特点的</a:t>
            </a:r>
            <a:r>
              <a:rPr lang="en-US" altLang="zh-CN" dirty="0"/>
              <a:t>32</a:t>
            </a:r>
            <a:r>
              <a:rPr lang="zh-CN" altLang="en-US" dirty="0"/>
              <a:t>位处理器内核，主频 </a:t>
            </a:r>
            <a:r>
              <a:rPr lang="en-US" altLang="zh-CN" dirty="0">
                <a:solidFill>
                  <a:srgbClr val="0070C0"/>
                </a:solidFill>
              </a:rPr>
              <a:t>266 MHz</a:t>
            </a:r>
            <a:r>
              <a:rPr lang="zh-CN" altLang="en-US" dirty="0"/>
              <a:t>。采用</a:t>
            </a:r>
            <a:r>
              <a:rPr lang="en-US" altLang="zh-CN" dirty="0">
                <a:solidFill>
                  <a:srgbClr val="0070C0"/>
                </a:solidFill>
              </a:rPr>
              <a:t>0.18</a:t>
            </a:r>
            <a:r>
              <a:rPr lang="en-US" altLang="zh-CN" dirty="0">
                <a:solidFill>
                  <a:srgbClr val="0070C0"/>
                </a:solidFill>
                <a:sym typeface="Symbol" panose="05050102010706020507" pitchFamily="18" charset="2"/>
              </a:rPr>
              <a:t></a:t>
            </a:r>
            <a:r>
              <a:rPr lang="en-US" altLang="zh-CN" dirty="0">
                <a:solidFill>
                  <a:srgbClr val="0070C0"/>
                </a:solidFill>
              </a:rPr>
              <a:t>m CMOS</a:t>
            </a:r>
            <a:r>
              <a:rPr lang="zh-CN" altLang="en-US" dirty="0"/>
              <a:t>工艺制造。</a:t>
            </a:r>
            <a:endParaRPr lang="en-US" altLang="zh-CN" dirty="0"/>
          </a:p>
        </p:txBody>
      </p:sp>
      <p:pic>
        <p:nvPicPr>
          <p:cNvPr id="6146" name="Picture 2" descr="https://gimg2.baidu.com/image_search/src=http%3A%2F%2Fpic.baike.soso.com%2Fugc%2Fbaikepic2%2F22825%2F20170118223634-1023387303.jpg%2F0&amp;refer=http%3A%2F%2Fpic.baike.soso.com&amp;app=2002&amp;size=f9999,10000&amp;q=a80&amp;n=0&amp;g=0n&amp;fmt=jpeg?sec=1632280239&amp;t=885cb1f23e96e73ba354efa0b5201f21">
            <a:extLst>
              <a:ext uri="{FF2B5EF4-FFF2-40B4-BE49-F238E27FC236}">
                <a16:creationId xmlns:a16="http://schemas.microsoft.com/office/drawing/2014/main" id="{D26F6E27-5369-41A4-AB9A-06CE6BE84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767" y="1201479"/>
            <a:ext cx="2784833" cy="2083416"/>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087BF945-F8EF-48CB-9381-8464AEC74E2A}"/>
              </a:ext>
            </a:extLst>
          </p:cNvPr>
          <p:cNvSpPr txBox="1">
            <a:spLocks/>
          </p:cNvSpPr>
          <p:nvPr/>
        </p:nvSpPr>
        <p:spPr>
          <a:xfrm>
            <a:off x="439615" y="3573106"/>
            <a:ext cx="11298116" cy="3016805"/>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龙芯的诞生，打破了国外的长期技术垄断，结束了中国近二十年无“芯”的历史。</a:t>
            </a:r>
            <a:endParaRPr lang="en-US" altLang="zh-CN" dirty="0"/>
          </a:p>
          <a:p>
            <a:r>
              <a:rPr lang="zh-CN" altLang="en-US" dirty="0"/>
              <a:t>龙芯从</a:t>
            </a:r>
            <a:r>
              <a:rPr lang="en-US" altLang="zh-CN" dirty="0"/>
              <a:t>2001</a:t>
            </a:r>
            <a:r>
              <a:rPr lang="zh-CN" altLang="en-US" dirty="0"/>
              <a:t>年至今共开发了</a:t>
            </a:r>
            <a:r>
              <a:rPr lang="en-US" altLang="zh-CN" dirty="0">
                <a:solidFill>
                  <a:srgbClr val="0070C0"/>
                </a:solidFill>
              </a:rPr>
              <a:t>1</a:t>
            </a:r>
            <a:r>
              <a:rPr lang="zh-CN" altLang="en-US" dirty="0">
                <a:solidFill>
                  <a:srgbClr val="0070C0"/>
                </a:solidFill>
              </a:rPr>
              <a:t>号、</a:t>
            </a:r>
            <a:r>
              <a:rPr lang="en-US" altLang="zh-CN" dirty="0">
                <a:solidFill>
                  <a:srgbClr val="0070C0"/>
                </a:solidFill>
              </a:rPr>
              <a:t>2</a:t>
            </a:r>
            <a:r>
              <a:rPr lang="zh-CN" altLang="en-US" dirty="0">
                <a:solidFill>
                  <a:srgbClr val="0070C0"/>
                </a:solidFill>
              </a:rPr>
              <a:t>号、</a:t>
            </a:r>
            <a:r>
              <a:rPr lang="en-US" altLang="zh-CN" dirty="0">
                <a:solidFill>
                  <a:srgbClr val="0070C0"/>
                </a:solidFill>
              </a:rPr>
              <a:t>3</a:t>
            </a:r>
            <a:r>
              <a:rPr lang="zh-CN" altLang="en-US" dirty="0">
                <a:solidFill>
                  <a:srgbClr val="0070C0"/>
                </a:solidFill>
              </a:rPr>
              <a:t>号</a:t>
            </a:r>
            <a:r>
              <a:rPr lang="zh-CN" altLang="en-US" dirty="0"/>
              <a:t>三个系列处理器和龙芯桥片系列，在政企、安全、金融、能源等应用场景得到了广泛的应用。</a:t>
            </a:r>
            <a:endParaRPr lang="en-US" altLang="zh-CN" dirty="0"/>
          </a:p>
          <a:p>
            <a:pPr lvl="1"/>
            <a:r>
              <a:rPr lang="en-US" altLang="zh-CN" dirty="0"/>
              <a:t> </a:t>
            </a:r>
            <a:r>
              <a:rPr lang="zh-CN" altLang="en-US" dirty="0"/>
              <a:t>龙芯</a:t>
            </a:r>
            <a:r>
              <a:rPr lang="en-US" altLang="zh-CN" dirty="0"/>
              <a:t>1</a:t>
            </a:r>
            <a:r>
              <a:rPr lang="zh-CN" altLang="en-US" dirty="0"/>
              <a:t>号系列为</a:t>
            </a:r>
            <a:r>
              <a:rPr lang="en-US" altLang="zh-CN" dirty="0"/>
              <a:t>32</a:t>
            </a:r>
            <a:r>
              <a:rPr lang="zh-CN" altLang="en-US" dirty="0"/>
              <a:t>位低功耗、低成本处理器，主要面向低端嵌入式和专用应用领域；</a:t>
            </a:r>
            <a:endParaRPr lang="en-US" altLang="zh-CN" dirty="0"/>
          </a:p>
          <a:p>
            <a:pPr lvl="1"/>
            <a:r>
              <a:rPr lang="zh-CN" altLang="en-US" dirty="0"/>
              <a:t>龙芯</a:t>
            </a:r>
            <a:r>
              <a:rPr lang="en-US" altLang="zh-CN" dirty="0"/>
              <a:t>2</a:t>
            </a:r>
            <a:r>
              <a:rPr lang="zh-CN" altLang="en-US" dirty="0"/>
              <a:t>号系列为</a:t>
            </a:r>
            <a:r>
              <a:rPr lang="en-US" altLang="zh-CN" dirty="0"/>
              <a:t>64</a:t>
            </a:r>
            <a:r>
              <a:rPr lang="zh-CN" altLang="en-US" dirty="0"/>
              <a:t>位低功耗单核或双核系列处理器，主要面向工控和终端等领域；</a:t>
            </a:r>
            <a:endParaRPr lang="en-US" altLang="zh-CN" dirty="0"/>
          </a:p>
          <a:p>
            <a:pPr lvl="1"/>
            <a:r>
              <a:rPr lang="zh-CN" altLang="en-US" dirty="0"/>
              <a:t>龙芯</a:t>
            </a:r>
            <a:r>
              <a:rPr lang="en-US" altLang="zh-CN" dirty="0"/>
              <a:t>3</a:t>
            </a:r>
            <a:r>
              <a:rPr lang="zh-CN" altLang="en-US" dirty="0"/>
              <a:t>号系列为</a:t>
            </a:r>
            <a:r>
              <a:rPr lang="en-US" altLang="zh-CN" dirty="0"/>
              <a:t>64</a:t>
            </a:r>
            <a:r>
              <a:rPr lang="zh-CN" altLang="en-US" dirty="0"/>
              <a:t>位多核系列处理器</a:t>
            </a:r>
            <a:r>
              <a:rPr lang="en-US" altLang="zh-CN" dirty="0"/>
              <a:t>, </a:t>
            </a:r>
            <a:r>
              <a:rPr lang="zh-CN" altLang="en-US" dirty="0"/>
              <a:t>主要面向桌面和服务器等领域。</a:t>
            </a:r>
          </a:p>
        </p:txBody>
      </p:sp>
    </p:spTree>
    <p:extLst>
      <p:ext uri="{BB962C8B-B14F-4D97-AF65-F5344CB8AC3E}">
        <p14:creationId xmlns:p14="http://schemas.microsoft.com/office/powerpoint/2010/main" val="148249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电子计算机的发展</a:t>
            </a:r>
          </a:p>
        </p:txBody>
      </p:sp>
      <p:graphicFrame>
        <p:nvGraphicFramePr>
          <p:cNvPr id="3" name="表格 2">
            <a:extLst>
              <a:ext uri="{FF2B5EF4-FFF2-40B4-BE49-F238E27FC236}">
                <a16:creationId xmlns:a16="http://schemas.microsoft.com/office/drawing/2014/main" id="{98F5BCDF-2246-477A-B7AB-2138CFE899ED}"/>
              </a:ext>
            </a:extLst>
          </p:cNvPr>
          <p:cNvGraphicFramePr>
            <a:graphicFrameLocks noGrp="1"/>
          </p:cNvGraphicFramePr>
          <p:nvPr>
            <p:extLst>
              <p:ext uri="{D42A27DB-BD31-4B8C-83A1-F6EECF244321}">
                <p14:modId xmlns:p14="http://schemas.microsoft.com/office/powerpoint/2010/main" val="1711015811"/>
              </p:ext>
            </p:extLst>
          </p:nvPr>
        </p:nvGraphicFramePr>
        <p:xfrm>
          <a:off x="691978" y="1499287"/>
          <a:ext cx="10808044" cy="4697352"/>
        </p:xfrm>
        <a:graphic>
          <a:graphicData uri="http://schemas.openxmlformats.org/drawingml/2006/table">
            <a:tbl>
              <a:tblPr>
                <a:tableStyleId>{5940675A-B579-460E-94D1-54222C63F5DA}</a:tableStyleId>
              </a:tblPr>
              <a:tblGrid>
                <a:gridCol w="1416908">
                  <a:extLst>
                    <a:ext uri="{9D8B030D-6E8A-4147-A177-3AD203B41FA5}">
                      <a16:colId xmlns:a16="http://schemas.microsoft.com/office/drawing/2014/main" val="34785891"/>
                    </a:ext>
                  </a:extLst>
                </a:gridCol>
                <a:gridCol w="1524000">
                  <a:extLst>
                    <a:ext uri="{9D8B030D-6E8A-4147-A177-3AD203B41FA5}">
                      <a16:colId xmlns:a16="http://schemas.microsoft.com/office/drawing/2014/main" val="2554430780"/>
                    </a:ext>
                  </a:extLst>
                </a:gridCol>
                <a:gridCol w="1507525">
                  <a:extLst>
                    <a:ext uri="{9D8B030D-6E8A-4147-A177-3AD203B41FA5}">
                      <a16:colId xmlns:a16="http://schemas.microsoft.com/office/drawing/2014/main" val="557768923"/>
                    </a:ext>
                  </a:extLst>
                </a:gridCol>
                <a:gridCol w="2207740">
                  <a:extLst>
                    <a:ext uri="{9D8B030D-6E8A-4147-A177-3AD203B41FA5}">
                      <a16:colId xmlns:a16="http://schemas.microsoft.com/office/drawing/2014/main" val="4099328005"/>
                    </a:ext>
                  </a:extLst>
                </a:gridCol>
                <a:gridCol w="2537254">
                  <a:extLst>
                    <a:ext uri="{9D8B030D-6E8A-4147-A177-3AD203B41FA5}">
                      <a16:colId xmlns:a16="http://schemas.microsoft.com/office/drawing/2014/main" val="4030067689"/>
                    </a:ext>
                  </a:extLst>
                </a:gridCol>
                <a:gridCol w="1614617">
                  <a:extLst>
                    <a:ext uri="{9D8B030D-6E8A-4147-A177-3AD203B41FA5}">
                      <a16:colId xmlns:a16="http://schemas.microsoft.com/office/drawing/2014/main" val="650438221"/>
                    </a:ext>
                  </a:extLst>
                </a:gridCol>
              </a:tblGrid>
              <a:tr h="484480">
                <a:tc>
                  <a:txBody>
                    <a:bodyPr/>
                    <a:lstStyle/>
                    <a:p>
                      <a:pPr algn="ctr" fontAlgn="t"/>
                      <a:r>
                        <a:rPr lang="zh-CN" altLang="en-US" baseline="0" dirty="0">
                          <a:solidFill>
                            <a:schemeClr val="bg1"/>
                          </a:solidFill>
                          <a:effectLst/>
                          <a:latin typeface="Georgia" panose="02040502050405020303" pitchFamily="18" charset="0"/>
                          <a:ea typeface="微软雅黑" panose="020B0503020204020204" pitchFamily="34" charset="-122"/>
                        </a:rPr>
                        <a:t>发展阶段</a:t>
                      </a:r>
                      <a:endParaRPr lang="zh-CN" altLang="en-US" b="0" baseline="0" dirty="0">
                        <a:solidFill>
                          <a:schemeClr val="bg1"/>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chemeClr val="accent5">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50000"/>
                      </a:schemeClr>
                    </a:solidFill>
                  </a:tcPr>
                </a:tc>
                <a:tc>
                  <a:txBody>
                    <a:bodyPr/>
                    <a:lstStyle/>
                    <a:p>
                      <a:pPr algn="ctr" fontAlgn="t"/>
                      <a:r>
                        <a:rPr lang="zh-CN" altLang="en-US" baseline="0" dirty="0">
                          <a:solidFill>
                            <a:schemeClr val="bg1"/>
                          </a:solidFill>
                          <a:effectLst/>
                          <a:latin typeface="Georgia" panose="02040502050405020303" pitchFamily="18" charset="0"/>
                          <a:ea typeface="微软雅黑" panose="020B0503020204020204" pitchFamily="34" charset="-122"/>
                        </a:rPr>
                        <a:t>逻辑元件</a:t>
                      </a:r>
                      <a:endParaRPr lang="zh-CN" altLang="en-US" b="0" baseline="0" dirty="0">
                        <a:solidFill>
                          <a:schemeClr val="bg1"/>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50000"/>
                      </a:schemeClr>
                    </a:solidFill>
                  </a:tcPr>
                </a:tc>
                <a:tc>
                  <a:txBody>
                    <a:bodyPr/>
                    <a:lstStyle/>
                    <a:p>
                      <a:pPr algn="ctr" fontAlgn="t"/>
                      <a:r>
                        <a:rPr lang="zh-CN" altLang="en-US" baseline="0" dirty="0">
                          <a:solidFill>
                            <a:schemeClr val="bg1"/>
                          </a:solidFill>
                          <a:effectLst/>
                          <a:latin typeface="Georgia" panose="02040502050405020303" pitchFamily="18" charset="0"/>
                          <a:ea typeface="微软雅黑" panose="020B0503020204020204" pitchFamily="34" charset="-122"/>
                        </a:rPr>
                        <a:t>主存储器</a:t>
                      </a:r>
                      <a:endParaRPr lang="zh-CN" altLang="en-US" b="0" baseline="0" dirty="0">
                        <a:solidFill>
                          <a:schemeClr val="bg1"/>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50000"/>
                      </a:schemeClr>
                    </a:solidFill>
                  </a:tcPr>
                </a:tc>
                <a:tc>
                  <a:txBody>
                    <a:bodyPr/>
                    <a:lstStyle/>
                    <a:p>
                      <a:pPr algn="ctr" fontAlgn="t"/>
                      <a:r>
                        <a:rPr lang="zh-CN" altLang="en-US" baseline="0" dirty="0">
                          <a:solidFill>
                            <a:schemeClr val="bg1"/>
                          </a:solidFill>
                          <a:effectLst/>
                          <a:latin typeface="Georgia" panose="02040502050405020303" pitchFamily="18" charset="0"/>
                          <a:ea typeface="微软雅黑" panose="020B0503020204020204" pitchFamily="34" charset="-122"/>
                        </a:rPr>
                        <a:t>运算速度（每秒）</a:t>
                      </a:r>
                      <a:endParaRPr lang="zh-CN" altLang="en-US" b="0" baseline="0" dirty="0">
                        <a:solidFill>
                          <a:schemeClr val="bg1"/>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50000"/>
                      </a:schemeClr>
                    </a:solidFill>
                  </a:tcPr>
                </a:tc>
                <a:tc>
                  <a:txBody>
                    <a:bodyPr/>
                    <a:lstStyle/>
                    <a:p>
                      <a:pPr algn="ctr" fontAlgn="t"/>
                      <a:r>
                        <a:rPr lang="zh-CN" altLang="en-US" baseline="0" dirty="0">
                          <a:solidFill>
                            <a:schemeClr val="bg1"/>
                          </a:solidFill>
                          <a:effectLst/>
                          <a:latin typeface="Georgia" panose="02040502050405020303" pitchFamily="18" charset="0"/>
                          <a:ea typeface="微软雅黑" panose="020B0503020204020204" pitchFamily="34" charset="-122"/>
                        </a:rPr>
                        <a:t>软件</a:t>
                      </a:r>
                      <a:endParaRPr lang="zh-CN" altLang="en-US" b="0" baseline="0" dirty="0">
                        <a:solidFill>
                          <a:schemeClr val="bg1"/>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50000"/>
                      </a:schemeClr>
                    </a:solidFill>
                  </a:tcPr>
                </a:tc>
                <a:tc>
                  <a:txBody>
                    <a:bodyPr/>
                    <a:lstStyle/>
                    <a:p>
                      <a:pPr algn="ctr" fontAlgn="t"/>
                      <a:r>
                        <a:rPr lang="zh-CN" altLang="en-US" baseline="0" dirty="0">
                          <a:solidFill>
                            <a:schemeClr val="bg1"/>
                          </a:solidFill>
                          <a:effectLst/>
                          <a:latin typeface="Georgia" panose="02040502050405020303" pitchFamily="18" charset="0"/>
                          <a:ea typeface="微软雅黑" panose="020B0503020204020204" pitchFamily="34" charset="-122"/>
                        </a:rPr>
                        <a:t>应用</a:t>
                      </a:r>
                      <a:endParaRPr lang="zh-CN" altLang="en-US" b="0" baseline="0" dirty="0">
                        <a:solidFill>
                          <a:schemeClr val="bg1"/>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443491205"/>
                  </a:ext>
                </a:extLst>
              </a:tr>
              <a:tr h="1053218">
                <a:tc>
                  <a:txBody>
                    <a:bodyPr/>
                    <a:lstStyle/>
                    <a:p>
                      <a:pPr algn="l" fontAlgn="t"/>
                      <a:r>
                        <a:rPr lang="zh-CN" altLang="en-US" baseline="0" dirty="0">
                          <a:effectLst/>
                          <a:latin typeface="Georgia" panose="02040502050405020303" pitchFamily="18" charset="0"/>
                          <a:ea typeface="微软雅黑" panose="020B0503020204020204" pitchFamily="34" charset="-122"/>
                        </a:rPr>
                        <a:t>第一代</a:t>
                      </a:r>
                      <a:endParaRPr lang="en-US" altLang="zh-CN" baseline="0" dirty="0">
                        <a:effectLst/>
                        <a:latin typeface="Georgia" panose="02040502050405020303" pitchFamily="18" charset="0"/>
                        <a:ea typeface="微软雅黑" panose="020B0503020204020204" pitchFamily="34" charset="-122"/>
                      </a:endParaRPr>
                    </a:p>
                    <a:p>
                      <a:pPr algn="l" fontAlgn="t"/>
                      <a:r>
                        <a:rPr lang="en-US" altLang="zh-CN" baseline="0" dirty="0">
                          <a:effectLst/>
                          <a:latin typeface="Georgia" panose="02040502050405020303" pitchFamily="18" charset="0"/>
                          <a:ea typeface="微软雅黑" panose="020B0503020204020204" pitchFamily="34" charset="-122"/>
                        </a:rPr>
                        <a:t>(1946-1958)</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电子管</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电子射线管</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几千次到几万次</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a:effectLst/>
                          <a:latin typeface="Georgia" panose="02040502050405020303" pitchFamily="18" charset="0"/>
                          <a:ea typeface="微软雅黑" panose="020B0503020204020204" pitchFamily="34" charset="-122"/>
                        </a:rPr>
                        <a:t>机器语言、汇编语言</a:t>
                      </a:r>
                      <a:endParaRPr lang="zh-CN" altLang="en-US" b="0" baseline="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a:effectLst/>
                          <a:latin typeface="Georgia" panose="02040502050405020303" pitchFamily="18" charset="0"/>
                          <a:ea typeface="微软雅黑" panose="020B0503020204020204" pitchFamily="34" charset="-122"/>
                        </a:rPr>
                        <a:t>军事研究、科学计算</a:t>
                      </a:r>
                      <a:endParaRPr lang="zh-CN" altLang="en-US" b="0" baseline="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4001815067"/>
                  </a:ext>
                </a:extLst>
              </a:tr>
              <a:tr h="1053218">
                <a:tc>
                  <a:txBody>
                    <a:bodyPr/>
                    <a:lstStyle/>
                    <a:p>
                      <a:pPr algn="l" fontAlgn="t"/>
                      <a:r>
                        <a:rPr lang="zh-CN" altLang="en-US" baseline="0" dirty="0">
                          <a:effectLst/>
                          <a:latin typeface="Georgia" panose="02040502050405020303" pitchFamily="18" charset="0"/>
                          <a:ea typeface="微软雅黑" panose="020B0503020204020204" pitchFamily="34" charset="-122"/>
                        </a:rPr>
                        <a:t>第二代</a:t>
                      </a:r>
                      <a:endParaRPr lang="en-US" altLang="zh-CN" baseline="0" dirty="0">
                        <a:effectLst/>
                        <a:latin typeface="Georgia" panose="02040502050405020303" pitchFamily="18" charset="0"/>
                        <a:ea typeface="微软雅黑" panose="020B0503020204020204" pitchFamily="34" charset="-122"/>
                      </a:endParaRPr>
                    </a:p>
                    <a:p>
                      <a:pPr algn="l" fontAlgn="t"/>
                      <a:r>
                        <a:rPr lang="en-US" altLang="zh-CN" baseline="0" dirty="0">
                          <a:effectLst/>
                          <a:latin typeface="Georgia" panose="02040502050405020303" pitchFamily="18" charset="0"/>
                          <a:ea typeface="微软雅黑" panose="020B0503020204020204" pitchFamily="34" charset="-122"/>
                        </a:rPr>
                        <a:t>(1958-1964)</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晶体管</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磁芯</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几十万次</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a:effectLst/>
                          <a:latin typeface="Georgia" panose="02040502050405020303" pitchFamily="18" charset="0"/>
                          <a:ea typeface="微软雅黑" panose="020B0503020204020204" pitchFamily="34" charset="-122"/>
                        </a:rPr>
                        <a:t>监控程序、高级语言</a:t>
                      </a:r>
                      <a:endParaRPr lang="zh-CN" altLang="en-US" b="0" baseline="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a:effectLst/>
                          <a:latin typeface="Georgia" panose="02040502050405020303" pitchFamily="18" charset="0"/>
                          <a:ea typeface="微软雅黑" panose="020B0503020204020204" pitchFamily="34" charset="-122"/>
                        </a:rPr>
                        <a:t>数据处理、事务处理</a:t>
                      </a:r>
                      <a:endParaRPr lang="zh-CN" altLang="en-US" b="0" baseline="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804097096"/>
                  </a:ext>
                </a:extLst>
              </a:tr>
              <a:tr h="1053218">
                <a:tc>
                  <a:txBody>
                    <a:bodyPr/>
                    <a:lstStyle/>
                    <a:p>
                      <a:pPr algn="l" fontAlgn="t"/>
                      <a:r>
                        <a:rPr lang="zh-CN" altLang="en-US" baseline="0" dirty="0">
                          <a:effectLst/>
                          <a:latin typeface="Georgia" panose="02040502050405020303" pitchFamily="18" charset="0"/>
                          <a:ea typeface="微软雅黑" panose="020B0503020204020204" pitchFamily="34" charset="-122"/>
                        </a:rPr>
                        <a:t>第三代</a:t>
                      </a:r>
                      <a:endParaRPr lang="en-US" altLang="zh-CN" baseline="0" dirty="0">
                        <a:effectLst/>
                        <a:latin typeface="Georgia" panose="02040502050405020303" pitchFamily="18" charset="0"/>
                        <a:ea typeface="微软雅黑" panose="020B0503020204020204" pitchFamily="34" charset="-122"/>
                      </a:endParaRPr>
                    </a:p>
                    <a:p>
                      <a:pPr algn="l" fontAlgn="t"/>
                      <a:r>
                        <a:rPr lang="en-US" altLang="zh-CN" baseline="0" dirty="0">
                          <a:effectLst/>
                          <a:latin typeface="Georgia" panose="02040502050405020303" pitchFamily="18" charset="0"/>
                          <a:ea typeface="微软雅黑" panose="020B0503020204020204" pitchFamily="34" charset="-122"/>
                        </a:rPr>
                        <a:t>(1964-1971)</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中小规模集成电路</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半导体</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几十万次到几百万次</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操作系统、编辑系统、应用程序</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a:effectLst/>
                          <a:latin typeface="Georgia" panose="02040502050405020303" pitchFamily="18" charset="0"/>
                          <a:ea typeface="微软雅黑" panose="020B0503020204020204" pitchFamily="34" charset="-122"/>
                        </a:rPr>
                        <a:t>有较大发展开始广泛应用</a:t>
                      </a:r>
                      <a:endParaRPr lang="zh-CN" altLang="en-US" b="0" baseline="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236038912"/>
                  </a:ext>
                </a:extLst>
              </a:tr>
              <a:tr h="1053218">
                <a:tc>
                  <a:txBody>
                    <a:bodyPr/>
                    <a:lstStyle/>
                    <a:p>
                      <a:pPr algn="l" fontAlgn="t"/>
                      <a:r>
                        <a:rPr lang="zh-CN" altLang="en-US" baseline="0" dirty="0">
                          <a:effectLst/>
                          <a:latin typeface="Georgia" panose="02040502050405020303" pitchFamily="18" charset="0"/>
                          <a:ea typeface="微软雅黑" panose="020B0503020204020204" pitchFamily="34" charset="-122"/>
                        </a:rPr>
                        <a:t>第四代</a:t>
                      </a:r>
                      <a:endParaRPr lang="en-US" altLang="zh-CN" baseline="0" dirty="0">
                        <a:effectLst/>
                        <a:latin typeface="Georgia" panose="02040502050405020303" pitchFamily="18" charset="0"/>
                        <a:ea typeface="微软雅黑" panose="020B0503020204020204" pitchFamily="34" charset="-122"/>
                      </a:endParaRPr>
                    </a:p>
                    <a:p>
                      <a:pPr algn="l" fontAlgn="t"/>
                      <a:r>
                        <a:rPr lang="en-US" altLang="zh-CN" baseline="0" dirty="0">
                          <a:effectLst/>
                          <a:latin typeface="Georgia" panose="02040502050405020303" pitchFamily="18" charset="0"/>
                          <a:ea typeface="微软雅黑" panose="020B0503020204020204" pitchFamily="34" charset="-122"/>
                        </a:rPr>
                        <a:t>(1971-</a:t>
                      </a:r>
                      <a:r>
                        <a:rPr lang="zh-CN" altLang="en-US" baseline="0" dirty="0">
                          <a:effectLst/>
                          <a:latin typeface="Georgia" panose="02040502050405020303" pitchFamily="18" charset="0"/>
                          <a:ea typeface="微软雅黑" panose="020B0503020204020204" pitchFamily="34" charset="-122"/>
                        </a:rPr>
                        <a:t>至今</a:t>
                      </a:r>
                      <a:r>
                        <a:rPr lang="en-US" altLang="zh-CN" baseline="0" dirty="0">
                          <a:effectLst/>
                          <a:latin typeface="Georgia" panose="02040502050405020303" pitchFamily="18" charset="0"/>
                          <a:ea typeface="微软雅黑" panose="020B0503020204020204" pitchFamily="34" charset="-122"/>
                        </a:rPr>
                        <a:t>)</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大规模超大规模集成电路</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集成度更高的半导体</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上千万次到上亿次</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操作系统完善、数据库系统、高级语言发展、应用程序发展</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t"/>
                      <a:r>
                        <a:rPr lang="zh-CN" altLang="en-US" baseline="0" dirty="0">
                          <a:effectLst/>
                          <a:latin typeface="Georgia" panose="02040502050405020303" pitchFamily="18" charset="0"/>
                          <a:ea typeface="微软雅黑" panose="020B0503020204020204" pitchFamily="34" charset="-122"/>
                        </a:rPr>
                        <a:t>渗入社会各级领域</a:t>
                      </a:r>
                      <a:endParaRPr lang="zh-CN" altLang="en-US" b="0" baseline="0" dirty="0">
                        <a:solidFill>
                          <a:srgbClr val="4F4F4F"/>
                        </a:solidFill>
                        <a:effectLst/>
                        <a:latin typeface="Georgia" panose="02040502050405020303" pitchFamily="18" charset="0"/>
                        <a:ea typeface="微软雅黑" panose="020B0503020204020204" pitchFamily="34" charset="-122"/>
                      </a:endParaRPr>
                    </a:p>
                  </a:txBody>
                  <a:tcPr marL="72000" marR="72000" marT="36000" marB="3600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85668626"/>
                  </a:ext>
                </a:extLst>
              </a:tr>
            </a:tbl>
          </a:graphicData>
        </a:graphic>
      </p:graphicFrame>
    </p:spTree>
    <p:extLst>
      <p:ext uri="{BB962C8B-B14F-4D97-AF65-F5344CB8AC3E}">
        <p14:creationId xmlns:p14="http://schemas.microsoft.com/office/powerpoint/2010/main" val="238045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39E32-09B7-4B72-95D6-273923FE5F39}"/>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86558CDB-22E8-4136-AA00-85391ABD4262}"/>
              </a:ext>
            </a:extLst>
          </p:cNvPr>
          <p:cNvSpPr>
            <a:spLocks noGrp="1"/>
          </p:cNvSpPr>
          <p:nvPr>
            <p:ph idx="1"/>
          </p:nvPr>
        </p:nvSpPr>
        <p:spPr/>
        <p:txBody>
          <a:bodyPr/>
          <a:lstStyle/>
          <a:p>
            <a:r>
              <a:rPr lang="zh-CN" altLang="en-US" dirty="0">
                <a:solidFill>
                  <a:schemeClr val="bg1">
                    <a:lumMod val="75000"/>
                  </a:schemeClr>
                </a:solidFill>
              </a:rPr>
              <a:t>计算机发展史</a:t>
            </a:r>
            <a:endParaRPr lang="en-US" altLang="zh-CN" dirty="0">
              <a:solidFill>
                <a:schemeClr val="bg1">
                  <a:lumMod val="75000"/>
                </a:schemeClr>
              </a:solidFill>
            </a:endParaRPr>
          </a:p>
          <a:p>
            <a:r>
              <a:rPr lang="zh-CN" altLang="en-US" dirty="0"/>
              <a:t>微处理器结构</a:t>
            </a:r>
            <a:endParaRPr lang="en-US" altLang="zh-CN" dirty="0"/>
          </a:p>
          <a:p>
            <a:r>
              <a:rPr lang="zh-CN" altLang="en-US" dirty="0"/>
              <a:t>硬件与软件</a:t>
            </a:r>
          </a:p>
        </p:txBody>
      </p:sp>
      <p:pic>
        <p:nvPicPr>
          <p:cNvPr id="5" name="图片 4">
            <a:extLst>
              <a:ext uri="{FF2B5EF4-FFF2-40B4-BE49-F238E27FC236}">
                <a16:creationId xmlns:a16="http://schemas.microsoft.com/office/drawing/2014/main" id="{642A639D-1087-4DCE-93D9-346C1484F0F2}"/>
              </a:ext>
            </a:extLst>
          </p:cNvPr>
          <p:cNvPicPr>
            <a:picLocks noChangeAspect="1"/>
          </p:cNvPicPr>
          <p:nvPr/>
        </p:nvPicPr>
        <p:blipFill>
          <a:blip r:embed="rId2"/>
          <a:stretch>
            <a:fillRect/>
          </a:stretch>
        </p:blipFill>
        <p:spPr>
          <a:xfrm>
            <a:off x="6852016" y="3529780"/>
            <a:ext cx="4719484" cy="2654710"/>
          </a:xfrm>
          <a:prstGeom prst="rect">
            <a:avLst/>
          </a:prstGeom>
        </p:spPr>
      </p:pic>
    </p:spTree>
    <p:extLst>
      <p:ext uri="{BB962C8B-B14F-4D97-AF65-F5344CB8AC3E}">
        <p14:creationId xmlns:p14="http://schemas.microsoft.com/office/powerpoint/2010/main" val="300365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39E32-09B7-4B72-95D6-273923FE5F39}"/>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86558CDB-22E8-4136-AA00-85391ABD4262}"/>
              </a:ext>
            </a:extLst>
          </p:cNvPr>
          <p:cNvSpPr>
            <a:spLocks noGrp="1"/>
          </p:cNvSpPr>
          <p:nvPr>
            <p:ph idx="1"/>
          </p:nvPr>
        </p:nvSpPr>
        <p:spPr/>
        <p:txBody>
          <a:bodyPr/>
          <a:lstStyle/>
          <a:p>
            <a:r>
              <a:rPr lang="zh-CN" altLang="en-US" dirty="0"/>
              <a:t>计算机发展史</a:t>
            </a:r>
            <a:endParaRPr lang="en-US" altLang="zh-CN" dirty="0"/>
          </a:p>
          <a:p>
            <a:r>
              <a:rPr lang="zh-CN" altLang="en-US" dirty="0"/>
              <a:t>微处理器结构</a:t>
            </a:r>
            <a:endParaRPr lang="en-US" altLang="zh-CN" dirty="0"/>
          </a:p>
          <a:p>
            <a:r>
              <a:rPr lang="zh-CN" altLang="en-US" dirty="0"/>
              <a:t>硬件与软件</a:t>
            </a:r>
          </a:p>
        </p:txBody>
      </p:sp>
      <p:pic>
        <p:nvPicPr>
          <p:cNvPr id="5" name="图片 4">
            <a:extLst>
              <a:ext uri="{FF2B5EF4-FFF2-40B4-BE49-F238E27FC236}">
                <a16:creationId xmlns:a16="http://schemas.microsoft.com/office/drawing/2014/main" id="{642A639D-1087-4DCE-93D9-346C1484F0F2}"/>
              </a:ext>
            </a:extLst>
          </p:cNvPr>
          <p:cNvPicPr>
            <a:picLocks noChangeAspect="1"/>
          </p:cNvPicPr>
          <p:nvPr/>
        </p:nvPicPr>
        <p:blipFill>
          <a:blip r:embed="rId2"/>
          <a:stretch>
            <a:fillRect/>
          </a:stretch>
        </p:blipFill>
        <p:spPr>
          <a:xfrm>
            <a:off x="6852016" y="3529780"/>
            <a:ext cx="4719484" cy="2654710"/>
          </a:xfrm>
          <a:prstGeom prst="rect">
            <a:avLst/>
          </a:prstGeom>
        </p:spPr>
      </p:pic>
    </p:spTree>
    <p:extLst>
      <p:ext uri="{BB962C8B-B14F-4D97-AF65-F5344CB8AC3E}">
        <p14:creationId xmlns:p14="http://schemas.microsoft.com/office/powerpoint/2010/main" val="32498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E7C5C-3E4B-4258-B5BD-C59BFEB0BFEA}"/>
              </a:ext>
            </a:extLst>
          </p:cNvPr>
          <p:cNvSpPr>
            <a:spLocks noGrp="1"/>
          </p:cNvSpPr>
          <p:nvPr>
            <p:ph type="title"/>
          </p:nvPr>
        </p:nvSpPr>
        <p:spPr/>
        <p:txBody>
          <a:bodyPr/>
          <a:lstStyle/>
          <a:p>
            <a:r>
              <a:rPr lang="zh-CN" altLang="en-US"/>
              <a:t>微处理器结构</a:t>
            </a:r>
            <a:endParaRPr lang="zh-CN" altLang="en-US" dirty="0"/>
          </a:p>
        </p:txBody>
      </p:sp>
      <p:sp>
        <p:nvSpPr>
          <p:cNvPr id="7" name="内容占位符 6">
            <a:extLst>
              <a:ext uri="{FF2B5EF4-FFF2-40B4-BE49-F238E27FC236}">
                <a16:creationId xmlns:a16="http://schemas.microsoft.com/office/drawing/2014/main" id="{3F064D11-9B78-4181-B7F7-EE13CBE19DE0}"/>
              </a:ext>
            </a:extLst>
          </p:cNvPr>
          <p:cNvSpPr>
            <a:spLocks noGrp="1"/>
          </p:cNvSpPr>
          <p:nvPr>
            <p:ph idx="1"/>
          </p:nvPr>
        </p:nvSpPr>
        <p:spPr>
          <a:xfrm>
            <a:off x="439615" y="1790700"/>
            <a:ext cx="3641332" cy="4136571"/>
          </a:xfrm>
        </p:spPr>
        <p:txBody>
          <a:bodyPr/>
          <a:lstStyle/>
          <a:p>
            <a:r>
              <a:rPr lang="zh-CN" altLang="en-US" dirty="0">
                <a:solidFill>
                  <a:srgbClr val="0070C0"/>
                </a:solidFill>
              </a:rPr>
              <a:t>数据通路</a:t>
            </a:r>
            <a:endParaRPr lang="en-US" altLang="zh-CN" dirty="0">
              <a:solidFill>
                <a:srgbClr val="0070C0"/>
              </a:solidFill>
            </a:endParaRPr>
          </a:p>
          <a:p>
            <a:pPr lvl="1"/>
            <a:r>
              <a:rPr lang="zh-CN" altLang="en-US" dirty="0"/>
              <a:t>主要负责微处理器对数据操作的执行。</a:t>
            </a:r>
            <a:endParaRPr lang="en-US" altLang="zh-CN" dirty="0"/>
          </a:p>
          <a:p>
            <a:r>
              <a:rPr lang="zh-CN" altLang="en-US" dirty="0">
                <a:solidFill>
                  <a:srgbClr val="0070C0"/>
                </a:solidFill>
              </a:rPr>
              <a:t>控制单元</a:t>
            </a:r>
            <a:endParaRPr lang="en-US" altLang="zh-CN" dirty="0">
              <a:solidFill>
                <a:srgbClr val="0070C0"/>
              </a:solidFill>
            </a:endParaRPr>
          </a:p>
          <a:p>
            <a:pPr lvl="1"/>
            <a:r>
              <a:rPr lang="zh-CN" altLang="en-US" dirty="0"/>
              <a:t>通过控制数据通路中各个功能单位的使能，控制整个微处理器的操作，通常由一个</a:t>
            </a:r>
            <a:r>
              <a:rPr lang="zh-CN" altLang="en-US" dirty="0">
                <a:solidFill>
                  <a:srgbClr val="0070C0"/>
                </a:solidFill>
              </a:rPr>
              <a:t>有限状态机 </a:t>
            </a:r>
            <a:r>
              <a:rPr lang="en-US" altLang="zh-CN" dirty="0">
                <a:solidFill>
                  <a:srgbClr val="0070C0"/>
                </a:solidFill>
              </a:rPr>
              <a:t>(FSM)</a:t>
            </a:r>
            <a:r>
              <a:rPr lang="zh-CN" altLang="en-US" dirty="0">
                <a:solidFill>
                  <a:srgbClr val="0070C0"/>
                </a:solidFill>
              </a:rPr>
              <a:t> </a:t>
            </a:r>
            <a:r>
              <a:rPr lang="zh-CN" altLang="en-US" dirty="0"/>
              <a:t>构成。</a:t>
            </a:r>
          </a:p>
        </p:txBody>
      </p:sp>
      <p:pic>
        <p:nvPicPr>
          <p:cNvPr id="8" name="图片 7">
            <a:extLst>
              <a:ext uri="{FF2B5EF4-FFF2-40B4-BE49-F238E27FC236}">
                <a16:creationId xmlns:a16="http://schemas.microsoft.com/office/drawing/2014/main" id="{ECB64DF1-F42D-4DB2-9319-DA10709F2B52}"/>
              </a:ext>
            </a:extLst>
          </p:cNvPr>
          <p:cNvPicPr>
            <a:picLocks noChangeAspect="1"/>
          </p:cNvPicPr>
          <p:nvPr/>
        </p:nvPicPr>
        <p:blipFill>
          <a:blip r:embed="rId2"/>
          <a:stretch>
            <a:fillRect/>
          </a:stretch>
        </p:blipFill>
        <p:spPr>
          <a:xfrm>
            <a:off x="4441371" y="1081441"/>
            <a:ext cx="7186306" cy="4781657"/>
          </a:xfrm>
          <a:prstGeom prst="rect">
            <a:avLst/>
          </a:prstGeom>
        </p:spPr>
      </p:pic>
    </p:spTree>
    <p:extLst>
      <p:ext uri="{BB962C8B-B14F-4D97-AF65-F5344CB8AC3E}">
        <p14:creationId xmlns:p14="http://schemas.microsoft.com/office/powerpoint/2010/main" val="62372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微处理器的一般结构</a:t>
            </a:r>
          </a:p>
        </p:txBody>
      </p:sp>
      <p:pic>
        <p:nvPicPr>
          <p:cNvPr id="3" name="图片 2">
            <a:extLst>
              <a:ext uri="{FF2B5EF4-FFF2-40B4-BE49-F238E27FC236}">
                <a16:creationId xmlns:a16="http://schemas.microsoft.com/office/drawing/2014/main" id="{862B42B3-31FC-4AEB-97D2-036E08D57D82}"/>
              </a:ext>
            </a:extLst>
          </p:cNvPr>
          <p:cNvPicPr>
            <a:picLocks noChangeAspect="1"/>
          </p:cNvPicPr>
          <p:nvPr/>
        </p:nvPicPr>
        <p:blipFill>
          <a:blip r:embed="rId3"/>
          <a:stretch>
            <a:fillRect/>
          </a:stretch>
        </p:blipFill>
        <p:spPr>
          <a:xfrm>
            <a:off x="504183" y="1217808"/>
            <a:ext cx="11053006" cy="5255207"/>
          </a:xfrm>
          <a:prstGeom prst="rect">
            <a:avLst/>
          </a:prstGeom>
        </p:spPr>
      </p:pic>
    </p:spTree>
    <p:extLst>
      <p:ext uri="{BB962C8B-B14F-4D97-AF65-F5344CB8AC3E}">
        <p14:creationId xmlns:p14="http://schemas.microsoft.com/office/powerpoint/2010/main" val="422171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控制单元 </a:t>
            </a:r>
            <a:r>
              <a:rPr lang="en-US" altLang="zh-CN"/>
              <a:t>(Control Unit)</a:t>
            </a:r>
            <a:endParaRPr lang="zh-CN" altLang="en-US" dirty="0"/>
          </a:p>
        </p:txBody>
      </p:sp>
      <p:sp>
        <p:nvSpPr>
          <p:cNvPr id="5" name="内容占位符 4">
            <a:extLst>
              <a:ext uri="{FF2B5EF4-FFF2-40B4-BE49-F238E27FC236}">
                <a16:creationId xmlns:a16="http://schemas.microsoft.com/office/drawing/2014/main" id="{85BC9396-278B-4EFD-B153-4742D0F4150E}"/>
              </a:ext>
            </a:extLst>
          </p:cNvPr>
          <p:cNvSpPr>
            <a:spLocks noGrp="1"/>
          </p:cNvSpPr>
          <p:nvPr>
            <p:ph idx="1"/>
          </p:nvPr>
        </p:nvSpPr>
        <p:spPr>
          <a:xfrm>
            <a:off x="439615" y="5846065"/>
            <a:ext cx="11298116" cy="628873"/>
          </a:xfrm>
        </p:spPr>
        <p:txBody>
          <a:bodyPr/>
          <a:lstStyle/>
          <a:p>
            <a:r>
              <a:rPr lang="zh-CN" altLang="en-US" dirty="0"/>
              <a:t>在某一个时钟周期内完成哪一个操作，由控制单元（</a:t>
            </a:r>
            <a:r>
              <a:rPr lang="en-US" altLang="zh-CN" dirty="0"/>
              <a:t>FSM</a:t>
            </a:r>
            <a:r>
              <a:rPr lang="zh-CN" altLang="en-US" dirty="0"/>
              <a:t>）的输出信号决定。</a:t>
            </a:r>
          </a:p>
        </p:txBody>
      </p:sp>
      <p:pic>
        <p:nvPicPr>
          <p:cNvPr id="4" name="图片 3">
            <a:extLst>
              <a:ext uri="{FF2B5EF4-FFF2-40B4-BE49-F238E27FC236}">
                <a16:creationId xmlns:a16="http://schemas.microsoft.com/office/drawing/2014/main" id="{A9B1380B-4471-4D13-99E8-B4C53EF636B8}"/>
              </a:ext>
            </a:extLst>
          </p:cNvPr>
          <p:cNvPicPr>
            <a:picLocks noChangeAspect="1"/>
          </p:cNvPicPr>
          <p:nvPr/>
        </p:nvPicPr>
        <p:blipFill>
          <a:blip r:embed="rId3"/>
          <a:stretch>
            <a:fillRect/>
          </a:stretch>
        </p:blipFill>
        <p:spPr>
          <a:xfrm>
            <a:off x="1088583" y="1336306"/>
            <a:ext cx="9741825" cy="4630574"/>
          </a:xfrm>
          <a:prstGeom prst="rect">
            <a:avLst/>
          </a:prstGeom>
        </p:spPr>
      </p:pic>
    </p:spTree>
    <p:extLst>
      <p:ext uri="{BB962C8B-B14F-4D97-AF65-F5344CB8AC3E}">
        <p14:creationId xmlns:p14="http://schemas.microsoft.com/office/powerpoint/2010/main" val="135409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1B4FDD33-DC59-4DF5-9A5C-0766A086A523}"/>
              </a:ext>
            </a:extLst>
          </p:cNvPr>
          <p:cNvPicPr>
            <a:picLocks noChangeAspect="1"/>
          </p:cNvPicPr>
          <p:nvPr/>
        </p:nvPicPr>
        <p:blipFill>
          <a:blip r:embed="rId2"/>
          <a:stretch>
            <a:fillRect/>
          </a:stretch>
        </p:blipFill>
        <p:spPr>
          <a:xfrm>
            <a:off x="620803" y="1122932"/>
            <a:ext cx="6584216" cy="5376726"/>
          </a:xfrm>
          <a:prstGeom prst="rect">
            <a:avLst/>
          </a:prstGeom>
        </p:spPr>
      </p:pic>
      <p:sp>
        <p:nvSpPr>
          <p:cNvPr id="2" name="标题 1"/>
          <p:cNvSpPr>
            <a:spLocks noGrp="1"/>
          </p:cNvSpPr>
          <p:nvPr>
            <p:ph type="title"/>
          </p:nvPr>
        </p:nvSpPr>
        <p:spPr/>
        <p:txBody>
          <a:bodyPr/>
          <a:lstStyle/>
          <a:p>
            <a:r>
              <a:rPr lang="zh-CN" altLang="en-US"/>
              <a:t>数据通路 </a:t>
            </a:r>
            <a:r>
              <a:rPr lang="en-US" altLang="zh-CN"/>
              <a:t>(Data Path)</a:t>
            </a:r>
            <a:endParaRPr lang="zh-CN" altLang="en-US" dirty="0"/>
          </a:p>
        </p:txBody>
      </p:sp>
      <p:sp>
        <p:nvSpPr>
          <p:cNvPr id="15" name="内容占位符 14">
            <a:extLst>
              <a:ext uri="{FF2B5EF4-FFF2-40B4-BE49-F238E27FC236}">
                <a16:creationId xmlns:a16="http://schemas.microsoft.com/office/drawing/2014/main" id="{F0490559-974F-4CD2-AF8A-07E53380DDA2}"/>
              </a:ext>
            </a:extLst>
          </p:cNvPr>
          <p:cNvSpPr>
            <a:spLocks noGrp="1"/>
          </p:cNvSpPr>
          <p:nvPr>
            <p:ph idx="1"/>
          </p:nvPr>
        </p:nvSpPr>
        <p:spPr>
          <a:xfrm>
            <a:off x="7229733" y="691551"/>
            <a:ext cx="4571999" cy="1859251"/>
          </a:xfrm>
        </p:spPr>
        <p:txBody>
          <a:bodyPr/>
          <a:lstStyle/>
          <a:p>
            <a:r>
              <a:rPr lang="zh-CN" altLang="en-US" dirty="0"/>
              <a:t>主要包括三部分：</a:t>
            </a:r>
            <a:endParaRPr lang="en-US" altLang="zh-CN" dirty="0"/>
          </a:p>
          <a:p>
            <a:pPr lvl="1"/>
            <a:r>
              <a:rPr lang="zh-CN" altLang="en-US" dirty="0">
                <a:solidFill>
                  <a:srgbClr val="0070C0"/>
                </a:solidFill>
              </a:rPr>
              <a:t>运算功能单元</a:t>
            </a:r>
            <a:r>
              <a:rPr lang="zh-CN" altLang="en-US" dirty="0"/>
              <a:t>，如加法器，比较器等</a:t>
            </a:r>
            <a:endParaRPr lang="en-US" altLang="zh-CN" dirty="0"/>
          </a:p>
          <a:p>
            <a:pPr lvl="1"/>
            <a:r>
              <a:rPr lang="zh-CN" altLang="en-US" dirty="0">
                <a:solidFill>
                  <a:srgbClr val="0070C0"/>
                </a:solidFill>
              </a:rPr>
              <a:t>寄存器和存储单元</a:t>
            </a:r>
            <a:endParaRPr lang="en-US" altLang="zh-CN" dirty="0"/>
          </a:p>
          <a:p>
            <a:pPr lvl="1"/>
            <a:r>
              <a:rPr lang="zh-CN" altLang="en-US" dirty="0"/>
              <a:t>总线、三态门、选择器等</a:t>
            </a:r>
            <a:r>
              <a:rPr lang="zh-CN" altLang="en-US" dirty="0">
                <a:solidFill>
                  <a:srgbClr val="0070C0"/>
                </a:solidFill>
              </a:rPr>
              <a:t>连接单元</a:t>
            </a:r>
          </a:p>
          <a:p>
            <a:endParaRPr lang="zh-CN" altLang="en-US" dirty="0"/>
          </a:p>
        </p:txBody>
      </p:sp>
      <p:sp>
        <p:nvSpPr>
          <p:cNvPr id="4" name="文本框 3"/>
          <p:cNvSpPr txBox="1"/>
          <p:nvPr/>
        </p:nvSpPr>
        <p:spPr>
          <a:xfrm>
            <a:off x="9327533" y="3626739"/>
            <a:ext cx="2059659" cy="1015663"/>
          </a:xfrm>
          <a:prstGeom prst="rect">
            <a:avLst/>
          </a:prstGeom>
          <a:noFill/>
          <a:ln w="12700">
            <a:solidFill>
              <a:srgbClr val="FF0000"/>
            </a:solidFill>
          </a:ln>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Arithmetic and Logic Unit</a:t>
            </a:r>
          </a:p>
          <a:p>
            <a:r>
              <a:rPr lang="zh-CN" altLang="en-US" sz="2000" dirty="0">
                <a:latin typeface="微软雅黑" panose="020B0503020204020204" pitchFamily="34" charset="-122"/>
                <a:ea typeface="微软雅黑" panose="020B0503020204020204" pitchFamily="34" charset="-122"/>
              </a:rPr>
              <a:t>算术逻辑单元</a:t>
            </a:r>
          </a:p>
        </p:txBody>
      </p:sp>
      <p:cxnSp>
        <p:nvCxnSpPr>
          <p:cNvPr id="5" name="直接箭头连接符 4"/>
          <p:cNvCxnSpPr>
            <a:cxnSpLocks/>
            <a:stCxn id="4" idx="1"/>
          </p:cNvCxnSpPr>
          <p:nvPr/>
        </p:nvCxnSpPr>
        <p:spPr>
          <a:xfrm flipH="1" flipV="1">
            <a:off x="6088673" y="3326645"/>
            <a:ext cx="3238860" cy="807926"/>
          </a:xfrm>
          <a:prstGeom prst="straightConnector1">
            <a:avLst/>
          </a:prstGeom>
          <a:ln w="127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322426" y="5328007"/>
            <a:ext cx="1014294" cy="400110"/>
          </a:xfrm>
          <a:prstGeom prst="rect">
            <a:avLst/>
          </a:prstGeom>
          <a:noFill/>
          <a:ln w="12700">
            <a:solidFill>
              <a:srgbClr val="FF0000"/>
            </a:solidFill>
          </a:ln>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寄存器</a:t>
            </a:r>
          </a:p>
        </p:txBody>
      </p:sp>
      <p:cxnSp>
        <p:nvCxnSpPr>
          <p:cNvPr id="7" name="直接箭头连接符 6"/>
          <p:cNvCxnSpPr>
            <a:cxnSpLocks/>
            <a:stCxn id="6" idx="1"/>
          </p:cNvCxnSpPr>
          <p:nvPr/>
        </p:nvCxnSpPr>
        <p:spPr>
          <a:xfrm flipH="1" flipV="1">
            <a:off x="6088673" y="4269532"/>
            <a:ext cx="3233753" cy="1258530"/>
          </a:xfrm>
          <a:prstGeom prst="straightConnector1">
            <a:avLst/>
          </a:prstGeom>
          <a:ln w="127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322426" y="4782432"/>
            <a:ext cx="697348" cy="400110"/>
          </a:xfrm>
          <a:prstGeom prst="rect">
            <a:avLst/>
          </a:prstGeom>
          <a:noFill/>
          <a:ln w="12700">
            <a:solidFill>
              <a:srgbClr val="FF0000"/>
            </a:solidFill>
          </a:ln>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总线</a:t>
            </a:r>
          </a:p>
        </p:txBody>
      </p:sp>
      <p:cxnSp>
        <p:nvCxnSpPr>
          <p:cNvPr id="9" name="直接箭头连接符 8"/>
          <p:cNvCxnSpPr>
            <a:cxnSpLocks/>
            <a:stCxn id="8" idx="1"/>
          </p:cNvCxnSpPr>
          <p:nvPr/>
        </p:nvCxnSpPr>
        <p:spPr>
          <a:xfrm flipH="1" flipV="1">
            <a:off x="6647935" y="3905570"/>
            <a:ext cx="2674491" cy="1076917"/>
          </a:xfrm>
          <a:prstGeom prst="straightConnector1">
            <a:avLst/>
          </a:prstGeom>
          <a:ln w="127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322426" y="2757100"/>
            <a:ext cx="1623895" cy="707886"/>
          </a:xfrm>
          <a:prstGeom prst="rect">
            <a:avLst/>
          </a:prstGeom>
          <a:noFill/>
          <a:ln w="12700">
            <a:solidFill>
              <a:srgbClr val="FF0000"/>
            </a:solidFill>
          </a:ln>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Multiplexer</a:t>
            </a:r>
          </a:p>
          <a:p>
            <a:r>
              <a:rPr lang="zh-CN" altLang="en-US" sz="2000" dirty="0">
                <a:latin typeface="微软雅黑" panose="020B0503020204020204" pitchFamily="34" charset="-122"/>
                <a:ea typeface="微软雅黑" panose="020B0503020204020204" pitchFamily="34" charset="-122"/>
              </a:rPr>
              <a:t>数据选择器</a:t>
            </a:r>
          </a:p>
        </p:txBody>
      </p:sp>
      <p:cxnSp>
        <p:nvCxnSpPr>
          <p:cNvPr id="11" name="直接箭头连接符 10"/>
          <p:cNvCxnSpPr>
            <a:cxnSpLocks/>
            <a:stCxn id="10" idx="1"/>
          </p:cNvCxnSpPr>
          <p:nvPr/>
        </p:nvCxnSpPr>
        <p:spPr>
          <a:xfrm flipH="1" flipV="1">
            <a:off x="5568778" y="2633153"/>
            <a:ext cx="3753648" cy="477890"/>
          </a:xfrm>
          <a:prstGeom prst="straightConnector1">
            <a:avLst/>
          </a:prstGeom>
          <a:ln w="127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322426" y="5883694"/>
            <a:ext cx="965309" cy="400110"/>
          </a:xfrm>
          <a:prstGeom prst="rect">
            <a:avLst/>
          </a:prstGeom>
          <a:noFill/>
          <a:ln w="12700">
            <a:solidFill>
              <a:srgbClr val="FF0000"/>
            </a:solidFill>
          </a:ln>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三态门</a:t>
            </a:r>
          </a:p>
        </p:txBody>
      </p:sp>
      <p:cxnSp>
        <p:nvCxnSpPr>
          <p:cNvPr id="13" name="直接箭头连接符 12"/>
          <p:cNvCxnSpPr>
            <a:cxnSpLocks/>
            <a:stCxn id="12" idx="1"/>
          </p:cNvCxnSpPr>
          <p:nvPr/>
        </p:nvCxnSpPr>
        <p:spPr>
          <a:xfrm flipH="1" flipV="1">
            <a:off x="5708822" y="4990596"/>
            <a:ext cx="3613604" cy="1093153"/>
          </a:xfrm>
          <a:prstGeom prst="straightConnector1">
            <a:avLst/>
          </a:prstGeom>
          <a:ln w="127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93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接口</a:t>
            </a:r>
            <a:endParaRPr lang="zh-CN" altLang="en-US" dirty="0"/>
          </a:p>
        </p:txBody>
      </p:sp>
      <p:sp>
        <p:nvSpPr>
          <p:cNvPr id="3" name="内容占位符 2"/>
          <p:cNvSpPr>
            <a:spLocks noGrp="1"/>
          </p:cNvSpPr>
          <p:nvPr>
            <p:ph idx="1"/>
          </p:nvPr>
        </p:nvSpPr>
        <p:spPr>
          <a:xfrm>
            <a:off x="439615" y="5394867"/>
            <a:ext cx="11298116" cy="1088780"/>
          </a:xfrm>
        </p:spPr>
        <p:txBody>
          <a:bodyPr/>
          <a:lstStyle/>
          <a:p>
            <a:pPr>
              <a:spcBef>
                <a:spcPts val="0"/>
              </a:spcBef>
            </a:pPr>
            <a:r>
              <a:rPr lang="zh-CN" altLang="en-US" dirty="0"/>
              <a:t>数据通路有数据输入和数据输出；控制单元有控制输入和控制输出。</a:t>
            </a:r>
            <a:endParaRPr lang="en-US" altLang="zh-CN" dirty="0"/>
          </a:p>
          <a:p>
            <a:pPr>
              <a:spcBef>
                <a:spcPts val="0"/>
              </a:spcBef>
            </a:pPr>
            <a:r>
              <a:rPr lang="zh-CN" altLang="en-US" dirty="0"/>
              <a:t>微处理器中最关键的是控制单元给数据通路的控制信号和数据通路给控制单元反馈的状态信号。</a:t>
            </a:r>
            <a:endParaRPr lang="en-US" altLang="zh-CN" dirty="0"/>
          </a:p>
        </p:txBody>
      </p:sp>
      <p:pic>
        <p:nvPicPr>
          <p:cNvPr id="6" name="图片 5">
            <a:extLst>
              <a:ext uri="{FF2B5EF4-FFF2-40B4-BE49-F238E27FC236}">
                <a16:creationId xmlns:a16="http://schemas.microsoft.com/office/drawing/2014/main" id="{8D5CDA78-24BA-4D3E-B25A-50580C21FC07}"/>
              </a:ext>
            </a:extLst>
          </p:cNvPr>
          <p:cNvPicPr>
            <a:picLocks noChangeAspect="1"/>
          </p:cNvPicPr>
          <p:nvPr/>
        </p:nvPicPr>
        <p:blipFill>
          <a:blip r:embed="rId3"/>
          <a:stretch>
            <a:fillRect/>
          </a:stretch>
        </p:blipFill>
        <p:spPr>
          <a:xfrm>
            <a:off x="1096821" y="764293"/>
            <a:ext cx="9741825" cy="4630574"/>
          </a:xfrm>
          <a:prstGeom prst="rect">
            <a:avLst/>
          </a:prstGeom>
        </p:spPr>
      </p:pic>
    </p:spTree>
    <p:extLst>
      <p:ext uri="{BB962C8B-B14F-4D97-AF65-F5344CB8AC3E}">
        <p14:creationId xmlns:p14="http://schemas.microsoft.com/office/powerpoint/2010/main" val="64969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BB10B-8713-4D64-8B9F-FD36F6EBF011}"/>
              </a:ext>
            </a:extLst>
          </p:cNvPr>
          <p:cNvSpPr>
            <a:spLocks noGrp="1"/>
          </p:cNvSpPr>
          <p:nvPr>
            <p:ph type="title"/>
          </p:nvPr>
        </p:nvSpPr>
        <p:spPr/>
        <p:txBody>
          <a:bodyPr/>
          <a:lstStyle/>
          <a:p>
            <a:r>
              <a:rPr lang="zh-CN" altLang="en-US"/>
              <a:t>总线接口、三态门</a:t>
            </a:r>
            <a:endParaRPr lang="zh-CN" altLang="en-US" dirty="0"/>
          </a:p>
        </p:txBody>
      </p:sp>
      <p:sp>
        <p:nvSpPr>
          <p:cNvPr id="3" name="内容占位符 2">
            <a:extLst>
              <a:ext uri="{FF2B5EF4-FFF2-40B4-BE49-F238E27FC236}">
                <a16:creationId xmlns:a16="http://schemas.microsoft.com/office/drawing/2014/main" id="{74BCD44B-0188-450B-90B6-BDB216E726C3}"/>
              </a:ext>
            </a:extLst>
          </p:cNvPr>
          <p:cNvSpPr>
            <a:spLocks noGrp="1"/>
          </p:cNvSpPr>
          <p:nvPr>
            <p:ph idx="1"/>
          </p:nvPr>
        </p:nvSpPr>
        <p:spPr>
          <a:xfrm>
            <a:off x="439615" y="1433016"/>
            <a:ext cx="7072230" cy="4932616"/>
          </a:xfrm>
        </p:spPr>
        <p:txBody>
          <a:bodyPr/>
          <a:lstStyle/>
          <a:p>
            <a:r>
              <a:rPr lang="zh-CN" altLang="en-US" dirty="0"/>
              <a:t>为了简化硬件电路设计、简化系统结构，常用一组线路，配置以适当的接口电路与各部件和外围设备连接，这组共用的连接线路被称为总线。</a:t>
            </a:r>
            <a:endParaRPr lang="en-US" altLang="zh-CN" dirty="0"/>
          </a:p>
          <a:p>
            <a:r>
              <a:rPr lang="zh-CN" altLang="en-US" dirty="0"/>
              <a:t>微机中总线一般有内部总线、系统总线和外部总线。</a:t>
            </a:r>
            <a:endParaRPr lang="en-US" altLang="zh-CN" dirty="0"/>
          </a:p>
          <a:p>
            <a:pPr>
              <a:spcBef>
                <a:spcPts val="2400"/>
              </a:spcBef>
            </a:pPr>
            <a:r>
              <a:rPr lang="zh-CN" altLang="en-US" dirty="0"/>
              <a:t>三态门都有一个控制使能端</a:t>
            </a:r>
            <a:r>
              <a:rPr lang="en-US" altLang="zh-CN" dirty="0"/>
              <a:t>EN</a:t>
            </a:r>
          </a:p>
          <a:p>
            <a:pPr lvl="1"/>
            <a:r>
              <a:rPr lang="zh-CN" altLang="en-US" dirty="0"/>
              <a:t>当</a:t>
            </a:r>
            <a:r>
              <a:rPr lang="en-US" altLang="zh-CN" dirty="0"/>
              <a:t>EN</a:t>
            </a:r>
            <a:r>
              <a:rPr lang="zh-CN" altLang="en-US" dirty="0"/>
              <a:t>有效时，三态电路呈现正常高电平或低电平的输出。</a:t>
            </a:r>
          </a:p>
          <a:p>
            <a:pPr lvl="1"/>
            <a:r>
              <a:rPr lang="zh-CN" altLang="en-US" dirty="0"/>
              <a:t>当</a:t>
            </a:r>
            <a:r>
              <a:rPr lang="en-US" altLang="zh-CN" dirty="0"/>
              <a:t>EN</a:t>
            </a:r>
            <a:r>
              <a:rPr lang="zh-CN" altLang="en-US" dirty="0"/>
              <a:t>无效时，三态电路呈现高阻态，相当于开路。</a:t>
            </a:r>
          </a:p>
          <a:p>
            <a:r>
              <a:rPr lang="zh-CN" altLang="en-US" dirty="0"/>
              <a:t>处于高阻抗状态时，输出电阻很大，相当于开路。主要用来将逻辑门和系统的其他部分加以隔离。</a:t>
            </a:r>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B68098EB-B245-4BCE-8DAB-FF5E190B0F18}"/>
              </a:ext>
            </a:extLst>
          </p:cNvPr>
          <p:cNvPicPr>
            <a:picLocks noChangeAspect="1"/>
          </p:cNvPicPr>
          <p:nvPr/>
        </p:nvPicPr>
        <p:blipFill rotWithShape="1">
          <a:blip r:embed="rId2"/>
          <a:srcRect t="1101" b="1126"/>
          <a:stretch/>
        </p:blipFill>
        <p:spPr>
          <a:xfrm>
            <a:off x="8174439" y="979748"/>
            <a:ext cx="2943798" cy="3192400"/>
          </a:xfrm>
          <a:prstGeom prst="rect">
            <a:avLst/>
          </a:prstGeom>
        </p:spPr>
      </p:pic>
      <p:pic>
        <p:nvPicPr>
          <p:cNvPr id="5" name="图片 4">
            <a:extLst>
              <a:ext uri="{FF2B5EF4-FFF2-40B4-BE49-F238E27FC236}">
                <a16:creationId xmlns:a16="http://schemas.microsoft.com/office/drawing/2014/main" id="{B2F9036A-69A5-46B7-8DD6-3974B633A765}"/>
              </a:ext>
            </a:extLst>
          </p:cNvPr>
          <p:cNvPicPr>
            <a:picLocks noChangeAspect="1"/>
          </p:cNvPicPr>
          <p:nvPr/>
        </p:nvPicPr>
        <p:blipFill>
          <a:blip r:embed="rId3"/>
          <a:stretch>
            <a:fillRect/>
          </a:stretch>
        </p:blipFill>
        <p:spPr>
          <a:xfrm>
            <a:off x="7983320" y="4572258"/>
            <a:ext cx="2965339" cy="1444444"/>
          </a:xfrm>
          <a:prstGeom prst="rect">
            <a:avLst/>
          </a:prstGeom>
        </p:spPr>
      </p:pic>
      <p:sp>
        <p:nvSpPr>
          <p:cNvPr id="6" name="文本框 5">
            <a:extLst>
              <a:ext uri="{FF2B5EF4-FFF2-40B4-BE49-F238E27FC236}">
                <a16:creationId xmlns:a16="http://schemas.microsoft.com/office/drawing/2014/main" id="{60C8BA73-ED73-4EB8-A639-624CD38749C6}"/>
              </a:ext>
            </a:extLst>
          </p:cNvPr>
          <p:cNvSpPr txBox="1"/>
          <p:nvPr/>
        </p:nvSpPr>
        <p:spPr>
          <a:xfrm>
            <a:off x="10241074" y="5965365"/>
            <a:ext cx="877163"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三态门</a:t>
            </a:r>
          </a:p>
        </p:txBody>
      </p:sp>
      <p:sp>
        <p:nvSpPr>
          <p:cNvPr id="7" name="文本框 6">
            <a:extLst>
              <a:ext uri="{FF2B5EF4-FFF2-40B4-BE49-F238E27FC236}">
                <a16:creationId xmlns:a16="http://schemas.microsoft.com/office/drawing/2014/main" id="{73DBD822-AEC4-49B7-9A67-A2D501AA4BD5}"/>
              </a:ext>
            </a:extLst>
          </p:cNvPr>
          <p:cNvSpPr txBox="1"/>
          <p:nvPr/>
        </p:nvSpPr>
        <p:spPr>
          <a:xfrm>
            <a:off x="10484089" y="4172148"/>
            <a:ext cx="1268296" cy="400110"/>
          </a:xfrm>
          <a:prstGeom prst="rect">
            <a:avLst/>
          </a:prstGeom>
          <a:noFill/>
        </p:spPr>
        <p:txBody>
          <a:bodyPr wrap="none" rtlCol="0">
            <a:spAutoFit/>
          </a:bodyPr>
          <a:lstStyle/>
          <a:p>
            <a:r>
              <a:rPr lang="zh-CN" altLang="en-US" sz="2000" dirty="0">
                <a:solidFill>
                  <a:srgbClr val="B01F24"/>
                </a:solidFill>
                <a:latin typeface="Georgia" panose="02040502050405020303" pitchFamily="18" charset="0"/>
                <a:ea typeface="微软雅黑" panose="020B0503020204020204" pitchFamily="34" charset="-122"/>
              </a:rPr>
              <a:t>教材</a:t>
            </a:r>
            <a:r>
              <a:rPr lang="en-US" altLang="zh-CN" sz="2000" dirty="0">
                <a:solidFill>
                  <a:srgbClr val="B01F24"/>
                </a:solidFill>
                <a:latin typeface="Georgia" panose="02040502050405020303" pitchFamily="18" charset="0"/>
                <a:ea typeface="微软雅黑" panose="020B0503020204020204" pitchFamily="34" charset="-122"/>
              </a:rPr>
              <a:t>P160</a:t>
            </a:r>
            <a:endParaRPr lang="zh-CN" altLang="en-US" sz="2000" dirty="0">
              <a:solidFill>
                <a:srgbClr val="B01F24"/>
              </a:solidFill>
              <a:latin typeface="Georgia" panose="02040502050405020303" pitchFamily="18" charset="0"/>
              <a:ea typeface="微软雅黑" panose="020B0503020204020204" pitchFamily="34" charset="-122"/>
            </a:endParaRPr>
          </a:p>
        </p:txBody>
      </p:sp>
    </p:spTree>
    <p:extLst>
      <p:ext uri="{BB962C8B-B14F-4D97-AF65-F5344CB8AC3E}">
        <p14:creationId xmlns:p14="http://schemas.microsoft.com/office/powerpoint/2010/main" val="256504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专用微处理器数据通路设计示例</a:t>
            </a:r>
          </a:p>
        </p:txBody>
      </p:sp>
      <p:sp>
        <p:nvSpPr>
          <p:cNvPr id="4" name="内容占位符 3"/>
          <p:cNvSpPr>
            <a:spLocks noGrp="1"/>
          </p:cNvSpPr>
          <p:nvPr>
            <p:ph idx="1"/>
          </p:nvPr>
        </p:nvSpPr>
        <p:spPr>
          <a:xfrm>
            <a:off x="439615" y="2900516"/>
            <a:ext cx="11298116" cy="3465116"/>
          </a:xfrm>
        </p:spPr>
        <p:txBody>
          <a:bodyPr/>
          <a:lstStyle/>
          <a:p>
            <a:r>
              <a:rPr lang="zh-CN" altLang="en-US" dirty="0"/>
              <a:t>设计一个可以完成上表所示</a:t>
            </a:r>
            <a:r>
              <a:rPr lang="en-US" altLang="zh-CN" dirty="0">
                <a:solidFill>
                  <a:srgbClr val="0070C0"/>
                </a:solidFill>
              </a:rPr>
              <a:t>IF-ELSE-THEN</a:t>
            </a:r>
            <a:r>
              <a:rPr lang="zh-CN" altLang="en-US" dirty="0"/>
              <a:t>操作的数据通路。</a:t>
            </a:r>
            <a:endParaRPr lang="en-US" altLang="zh-CN" dirty="0"/>
          </a:p>
          <a:p>
            <a:r>
              <a:rPr lang="zh-CN" altLang="en-US" dirty="0"/>
              <a:t>没有数据运算，因此</a:t>
            </a:r>
            <a:r>
              <a:rPr lang="zh-CN" altLang="en-US" dirty="0">
                <a:solidFill>
                  <a:srgbClr val="0070C0"/>
                </a:solidFill>
              </a:rPr>
              <a:t>不需要运算单元</a:t>
            </a:r>
            <a:r>
              <a:rPr lang="zh-CN" altLang="en-US" dirty="0"/>
              <a:t>。</a:t>
            </a:r>
            <a:endParaRPr lang="en-US" altLang="zh-CN" dirty="0"/>
          </a:p>
          <a:p>
            <a:r>
              <a:rPr lang="zh-CN" altLang="en-US" dirty="0"/>
              <a:t>有</a:t>
            </a:r>
            <a:r>
              <a:rPr lang="en-US" altLang="zh-CN" dirty="0"/>
              <a:t>A</a:t>
            </a:r>
            <a:r>
              <a:rPr lang="zh-CN" altLang="en-US" dirty="0"/>
              <a:t>和</a:t>
            </a:r>
            <a:r>
              <a:rPr lang="en-US" altLang="zh-CN" dirty="0"/>
              <a:t>B</a:t>
            </a:r>
            <a:r>
              <a:rPr lang="zh-CN" altLang="en-US" dirty="0"/>
              <a:t>两个变量，所以需要</a:t>
            </a:r>
            <a:r>
              <a:rPr lang="zh-CN" altLang="en-US" dirty="0">
                <a:solidFill>
                  <a:srgbClr val="0070C0"/>
                </a:solidFill>
              </a:rPr>
              <a:t>两个寄存器</a:t>
            </a:r>
            <a:r>
              <a:rPr lang="zh-CN" altLang="en-US" dirty="0"/>
              <a:t>，根据</a:t>
            </a:r>
            <a:r>
              <a:rPr lang="en-US" altLang="zh-CN" dirty="0"/>
              <a:t>A</a:t>
            </a:r>
            <a:r>
              <a:rPr lang="zh-CN" altLang="en-US" dirty="0"/>
              <a:t>和</a:t>
            </a:r>
            <a:r>
              <a:rPr lang="en-US" altLang="zh-CN" dirty="0"/>
              <a:t>B</a:t>
            </a:r>
            <a:r>
              <a:rPr lang="zh-CN" altLang="en-US" dirty="0"/>
              <a:t>的取值，可以选择使用</a:t>
            </a:r>
            <a:r>
              <a:rPr lang="zh-CN" altLang="en-US" dirty="0">
                <a:solidFill>
                  <a:srgbClr val="0070C0"/>
                </a:solidFill>
              </a:rPr>
              <a:t>两个</a:t>
            </a:r>
            <a:r>
              <a:rPr lang="en-US" altLang="zh-CN" dirty="0">
                <a:solidFill>
                  <a:srgbClr val="0070C0"/>
                </a:solidFill>
              </a:rPr>
              <a:t>4</a:t>
            </a:r>
            <a:r>
              <a:rPr lang="zh-CN" altLang="en-US" dirty="0">
                <a:solidFill>
                  <a:srgbClr val="0070C0"/>
                </a:solidFill>
              </a:rPr>
              <a:t>比特的寄存器</a:t>
            </a:r>
            <a:r>
              <a:rPr lang="zh-CN" altLang="en-US" dirty="0"/>
              <a:t>。</a:t>
            </a:r>
            <a:endParaRPr lang="en-US" altLang="zh-CN" dirty="0"/>
          </a:p>
          <a:p>
            <a:r>
              <a:rPr lang="zh-CN" altLang="en-US" dirty="0"/>
              <a:t>数据连接单元，考虑到要进行输入输出，所以需要有</a:t>
            </a:r>
            <a:r>
              <a:rPr lang="zh-CN" altLang="en-US" dirty="0">
                <a:solidFill>
                  <a:srgbClr val="0070C0"/>
                </a:solidFill>
              </a:rPr>
              <a:t>输入输出总线</a:t>
            </a:r>
            <a:r>
              <a:rPr lang="zh-CN" altLang="en-US" dirty="0"/>
              <a:t>；如果要控制是否输出，需要有一个</a:t>
            </a:r>
            <a:r>
              <a:rPr lang="zh-CN" altLang="en-US" dirty="0">
                <a:solidFill>
                  <a:srgbClr val="0070C0"/>
                </a:solidFill>
              </a:rPr>
              <a:t>三态门</a:t>
            </a:r>
            <a:r>
              <a:rPr lang="zh-CN" altLang="en-US" dirty="0"/>
              <a:t>；寄存器</a:t>
            </a:r>
            <a:r>
              <a:rPr lang="en-US" altLang="zh-CN" dirty="0"/>
              <a:t>B</a:t>
            </a:r>
            <a:r>
              <a:rPr lang="zh-CN" altLang="en-US" dirty="0"/>
              <a:t>的输入有可能是</a:t>
            </a:r>
            <a:r>
              <a:rPr lang="en-US" altLang="zh-CN" dirty="0"/>
              <a:t>8</a:t>
            </a:r>
            <a:r>
              <a:rPr lang="zh-CN" altLang="en-US" dirty="0"/>
              <a:t>，也可能是</a:t>
            </a:r>
            <a:r>
              <a:rPr lang="en-US" altLang="zh-CN" dirty="0"/>
              <a:t>13</a:t>
            </a:r>
            <a:r>
              <a:rPr lang="zh-CN" altLang="en-US" dirty="0"/>
              <a:t>，需要一个</a:t>
            </a:r>
            <a:r>
              <a:rPr lang="zh-CN" altLang="en-US" dirty="0">
                <a:solidFill>
                  <a:srgbClr val="0070C0"/>
                </a:solidFill>
              </a:rPr>
              <a:t>选择器</a:t>
            </a:r>
            <a:r>
              <a:rPr lang="zh-CN" altLang="en-US" dirty="0"/>
              <a:t>。</a:t>
            </a:r>
            <a:endParaRPr lang="en-US" altLang="zh-CN" dirty="0"/>
          </a:p>
          <a:p>
            <a:r>
              <a:rPr lang="zh-CN" altLang="en-US" dirty="0"/>
              <a:t>判断条件“</a:t>
            </a:r>
            <a:r>
              <a:rPr lang="en-US" altLang="zh-CN" i="1" dirty="0"/>
              <a:t>A</a:t>
            </a:r>
            <a:r>
              <a:rPr lang="en-US" altLang="zh-CN" dirty="0"/>
              <a:t>=5</a:t>
            </a:r>
            <a:r>
              <a:rPr lang="zh-CN" altLang="en-US" dirty="0"/>
              <a:t>”是否满足，需要反馈给控制器的信号，需要一个判断电路。</a:t>
            </a:r>
          </a:p>
        </p:txBody>
      </p:sp>
      <p:sp>
        <p:nvSpPr>
          <p:cNvPr id="8" name="Rectangle 5">
            <a:extLst>
              <a:ext uri="{FF2B5EF4-FFF2-40B4-BE49-F238E27FC236}">
                <a16:creationId xmlns:a16="http://schemas.microsoft.com/office/drawing/2014/main" id="{87DF001A-1A5C-45F4-9691-C833BC0A8656}"/>
              </a:ext>
            </a:extLst>
          </p:cNvPr>
          <p:cNvSpPr>
            <a:spLocks noChangeArrowheads="1"/>
          </p:cNvSpPr>
          <p:nvPr/>
        </p:nvSpPr>
        <p:spPr bwMode="auto">
          <a:xfrm>
            <a:off x="8035895" y="982886"/>
            <a:ext cx="3438349" cy="2031325"/>
          </a:xfrm>
          <a:prstGeom prst="rect">
            <a:avLst/>
          </a:prstGeom>
          <a:solidFill>
            <a:srgbClr val="F3FFF3"/>
          </a:solidFill>
          <a:ln w="9525">
            <a:solidFill>
              <a:srgbClr val="C00000"/>
            </a:solidFill>
            <a:miter lim="800000"/>
            <a:headEnd/>
            <a:tailEnd/>
          </a:ln>
        </p:spPr>
        <p:txBody>
          <a:bodyPr wrap="square" lIns="144000" rIns="73002" anchor="ctr">
            <a:spAutoFit/>
          </a:bodyPr>
          <a:lstStyle>
            <a:lvl1pPr>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None/>
            </a:pPr>
            <a:r>
              <a:rPr lang="en-US" altLang="zh-CN" sz="1800" dirty="0">
                <a:latin typeface="Courier New" panose="02070309020205020404" pitchFamily="49" charset="0"/>
                <a:cs typeface="Courier New" panose="02070309020205020404" pitchFamily="49" charset="0"/>
              </a:rPr>
              <a:t>1								INPUT </a:t>
            </a:r>
            <a:r>
              <a:rPr lang="en-US" altLang="zh-CN" sz="1800" i="1" dirty="0">
                <a:latin typeface="Courier New" panose="02070309020205020404" pitchFamily="49" charset="0"/>
                <a:cs typeface="Courier New" panose="02070309020205020404" pitchFamily="49" charset="0"/>
              </a:rPr>
              <a:t>A</a:t>
            </a:r>
          </a:p>
          <a:p>
            <a:pPr eaLnBrk="1" hangingPunct="1">
              <a:spcBef>
                <a:spcPct val="0"/>
              </a:spcBef>
              <a:buClrTx/>
              <a:buNone/>
            </a:pPr>
            <a:r>
              <a:rPr lang="en-US" altLang="zh-CN" sz="1800" dirty="0">
                <a:latin typeface="Courier New" panose="02070309020205020404" pitchFamily="49" charset="0"/>
                <a:cs typeface="Courier New" panose="02070309020205020404" pitchFamily="49" charset="0"/>
              </a:rPr>
              <a:t>2								IF (</a:t>
            </a:r>
            <a:r>
              <a:rPr lang="en-US" altLang="zh-CN" sz="1800" i="1" dirty="0">
                <a:latin typeface="Courier New" panose="02070309020205020404" pitchFamily="49" charset="0"/>
                <a:cs typeface="Courier New" panose="02070309020205020404" pitchFamily="49" charset="0"/>
              </a:rPr>
              <a:t>A</a:t>
            </a:r>
            <a:r>
              <a:rPr lang="en-US" altLang="zh-CN" sz="1800" dirty="0">
                <a:latin typeface="Courier New" panose="02070309020205020404" pitchFamily="49" charset="0"/>
                <a:cs typeface="Courier New" panose="02070309020205020404" pitchFamily="49" charset="0"/>
              </a:rPr>
              <a:t> = 5) THEN</a:t>
            </a:r>
            <a:endParaRPr lang="en-US" altLang="zh-CN" sz="1800" dirty="0">
              <a:latin typeface="Courier New" panose="02070309020205020404" pitchFamily="49" charset="0"/>
              <a:cs typeface="Courier New" panose="02070309020205020404" pitchFamily="49" charset="0"/>
              <a:sym typeface="Symbol" panose="05050102010706020507" pitchFamily="18" charset="2"/>
            </a:endParaRP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3												</a:t>
            </a:r>
            <a:r>
              <a:rPr lang="en-US" altLang="zh-CN" sz="18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800" dirty="0">
                <a:latin typeface="Courier New" panose="02070309020205020404" pitchFamily="49" charset="0"/>
                <a:cs typeface="Courier New" panose="02070309020205020404" pitchFamily="49" charset="0"/>
                <a:sym typeface="Symbol" panose="05050102010706020507" pitchFamily="18" charset="2"/>
              </a:rPr>
              <a:t> = 8</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4								ELSE</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5												</a:t>
            </a:r>
            <a:r>
              <a:rPr lang="en-US" altLang="zh-CN" sz="18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800" dirty="0">
                <a:latin typeface="Courier New" panose="02070309020205020404" pitchFamily="49" charset="0"/>
                <a:cs typeface="Courier New" panose="02070309020205020404" pitchFamily="49" charset="0"/>
                <a:sym typeface="Symbol" panose="05050102010706020507" pitchFamily="18" charset="2"/>
              </a:rPr>
              <a:t> =13</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6								END IF</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7								OUTPUT </a:t>
            </a:r>
            <a:r>
              <a:rPr lang="en-US" altLang="zh-CN" sz="1800" i="1" dirty="0">
                <a:latin typeface="Courier New" panose="02070309020205020404" pitchFamily="49" charset="0"/>
                <a:cs typeface="Courier New" panose="02070309020205020404" pitchFamily="49" charset="0"/>
                <a:sym typeface="Symbol" panose="05050102010706020507" pitchFamily="18" charset="2"/>
              </a:rPr>
              <a:t>B</a:t>
            </a:r>
          </a:p>
        </p:txBody>
      </p:sp>
    </p:spTree>
    <p:extLst>
      <p:ext uri="{BB962C8B-B14F-4D97-AF65-F5344CB8AC3E}">
        <p14:creationId xmlns:p14="http://schemas.microsoft.com/office/powerpoint/2010/main" val="74726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专用微处理器数据通路设计示例</a:t>
            </a:r>
            <a:endParaRPr lang="zh-CN" altLang="en-US" dirty="0"/>
          </a:p>
        </p:txBody>
      </p:sp>
      <p:sp>
        <p:nvSpPr>
          <p:cNvPr id="4" name="内容占位符 3"/>
          <p:cNvSpPr>
            <a:spLocks noGrp="1"/>
          </p:cNvSpPr>
          <p:nvPr>
            <p:ph idx="1"/>
          </p:nvPr>
        </p:nvSpPr>
        <p:spPr>
          <a:xfrm>
            <a:off x="7890433" y="3088440"/>
            <a:ext cx="3768591" cy="3097161"/>
          </a:xfrm>
        </p:spPr>
        <p:txBody>
          <a:bodyPr/>
          <a:lstStyle/>
          <a:p>
            <a:r>
              <a:rPr lang="zh-CN" altLang="en-US" dirty="0"/>
              <a:t>有</a:t>
            </a:r>
            <a:r>
              <a:rPr lang="en-US" altLang="zh-CN" dirty="0"/>
              <a:t>A</a:t>
            </a:r>
            <a:r>
              <a:rPr lang="zh-CN" altLang="en-US" dirty="0"/>
              <a:t>和</a:t>
            </a:r>
            <a:r>
              <a:rPr lang="en-US" altLang="zh-CN" dirty="0"/>
              <a:t>B</a:t>
            </a:r>
            <a:r>
              <a:rPr lang="zh-CN" altLang="en-US" dirty="0"/>
              <a:t>两个变量，所以需要</a:t>
            </a:r>
            <a:r>
              <a:rPr lang="zh-CN" altLang="en-US" dirty="0">
                <a:solidFill>
                  <a:srgbClr val="0070C0"/>
                </a:solidFill>
              </a:rPr>
              <a:t>两个寄存器</a:t>
            </a:r>
            <a:r>
              <a:rPr lang="zh-CN" altLang="en-US" dirty="0"/>
              <a:t>。</a:t>
            </a:r>
            <a:endParaRPr lang="en-US" altLang="zh-CN" dirty="0"/>
          </a:p>
          <a:p>
            <a:r>
              <a:rPr lang="zh-CN" altLang="en-US" dirty="0"/>
              <a:t>输入输出总线；需要有一个三态门用于输出控制；寄存器</a:t>
            </a:r>
            <a:r>
              <a:rPr lang="en-US" altLang="zh-CN" dirty="0"/>
              <a:t>B</a:t>
            </a:r>
            <a:r>
              <a:rPr lang="zh-CN" altLang="en-US" dirty="0"/>
              <a:t>的输入需要一个</a:t>
            </a:r>
            <a:r>
              <a:rPr lang="zh-CN" altLang="en-US" dirty="0">
                <a:solidFill>
                  <a:srgbClr val="0070C0"/>
                </a:solidFill>
              </a:rPr>
              <a:t>选择器</a:t>
            </a:r>
            <a:r>
              <a:rPr lang="zh-CN" altLang="en-US" dirty="0"/>
              <a:t>。</a:t>
            </a:r>
            <a:endParaRPr lang="en-US" altLang="zh-CN" dirty="0"/>
          </a:p>
          <a:p>
            <a:r>
              <a:rPr lang="zh-CN" altLang="en-US" dirty="0"/>
              <a:t>需要一个条件判断电路。</a:t>
            </a:r>
            <a:endParaRPr lang="en-US" altLang="zh-CN" dirty="0"/>
          </a:p>
          <a:p>
            <a:endParaRPr lang="zh-CN" altLang="en-US" dirty="0"/>
          </a:p>
        </p:txBody>
      </p:sp>
      <p:graphicFrame>
        <p:nvGraphicFramePr>
          <p:cNvPr id="5" name="对象 7"/>
          <p:cNvGraphicFramePr>
            <a:graphicFrameLocks noChangeAspect="1"/>
          </p:cNvGraphicFramePr>
          <p:nvPr>
            <p:extLst>
              <p:ext uri="{D42A27DB-BD31-4B8C-83A1-F6EECF244321}">
                <p14:modId xmlns:p14="http://schemas.microsoft.com/office/powerpoint/2010/main" val="3136621085"/>
              </p:ext>
            </p:extLst>
          </p:nvPr>
        </p:nvGraphicFramePr>
        <p:xfrm>
          <a:off x="439615" y="1690898"/>
          <a:ext cx="7156715" cy="4234204"/>
        </p:xfrm>
        <a:graphic>
          <a:graphicData uri="http://schemas.openxmlformats.org/presentationml/2006/ole">
            <mc:AlternateContent xmlns:mc="http://schemas.openxmlformats.org/markup-compatibility/2006">
              <mc:Choice xmlns:v="urn:schemas-microsoft-com:vml" Requires="v">
                <p:oleObj spid="_x0000_s7192" name="Visio" r:id="rId4" imgW="3634702" imgH="2157007" progId="Visio.Drawing.11">
                  <p:embed/>
                </p:oleObj>
              </mc:Choice>
              <mc:Fallback>
                <p:oleObj name="Visio" r:id="rId4" imgW="3634702" imgH="2157007" progId="Visio.Drawing.11">
                  <p:embed/>
                  <p:pic>
                    <p:nvPicPr>
                      <p:cNvPr id="5"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615" y="1690898"/>
                        <a:ext cx="7156715" cy="4234204"/>
                      </a:xfrm>
                      <a:prstGeom prst="rect">
                        <a:avLst/>
                      </a:prstGeom>
                      <a:noFill/>
                      <a:ln>
                        <a:noFill/>
                      </a:ln>
                    </p:spPr>
                  </p:pic>
                </p:oleObj>
              </mc:Fallback>
            </mc:AlternateContent>
          </a:graphicData>
        </a:graphic>
      </p:graphicFrame>
      <p:sp>
        <p:nvSpPr>
          <p:cNvPr id="11" name="内容占位符 3"/>
          <p:cNvSpPr txBox="1">
            <a:spLocks/>
          </p:cNvSpPr>
          <p:nvPr/>
        </p:nvSpPr>
        <p:spPr>
          <a:xfrm>
            <a:off x="1984414" y="4963622"/>
            <a:ext cx="8229600" cy="1461893"/>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8" name="Rectangle 5">
            <a:extLst>
              <a:ext uri="{FF2B5EF4-FFF2-40B4-BE49-F238E27FC236}">
                <a16:creationId xmlns:a16="http://schemas.microsoft.com/office/drawing/2014/main" id="{4B6D0DA6-7CE0-47D9-8FFE-BD22A49653A1}"/>
              </a:ext>
            </a:extLst>
          </p:cNvPr>
          <p:cNvSpPr>
            <a:spLocks noChangeArrowheads="1"/>
          </p:cNvSpPr>
          <p:nvPr/>
        </p:nvSpPr>
        <p:spPr bwMode="auto">
          <a:xfrm>
            <a:off x="7890433" y="817201"/>
            <a:ext cx="3438349" cy="2031325"/>
          </a:xfrm>
          <a:prstGeom prst="rect">
            <a:avLst/>
          </a:prstGeom>
          <a:solidFill>
            <a:srgbClr val="F3FFF3"/>
          </a:solidFill>
          <a:ln w="9525">
            <a:solidFill>
              <a:srgbClr val="C00000"/>
            </a:solidFill>
            <a:miter lim="800000"/>
            <a:headEnd/>
            <a:tailEnd/>
          </a:ln>
        </p:spPr>
        <p:txBody>
          <a:bodyPr wrap="square" lIns="144000" rIns="73002" anchor="ctr">
            <a:spAutoFit/>
          </a:bodyPr>
          <a:lstStyle>
            <a:lvl1pPr>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None/>
            </a:pPr>
            <a:r>
              <a:rPr lang="en-US" altLang="zh-CN" sz="1800" dirty="0">
                <a:latin typeface="Courier New" panose="02070309020205020404" pitchFamily="49" charset="0"/>
                <a:cs typeface="Courier New" panose="02070309020205020404" pitchFamily="49" charset="0"/>
              </a:rPr>
              <a:t>1								INPUT </a:t>
            </a:r>
            <a:r>
              <a:rPr lang="en-US" altLang="zh-CN" sz="1800" i="1" dirty="0">
                <a:latin typeface="Courier New" panose="02070309020205020404" pitchFamily="49" charset="0"/>
                <a:cs typeface="Courier New" panose="02070309020205020404" pitchFamily="49" charset="0"/>
              </a:rPr>
              <a:t>A</a:t>
            </a:r>
          </a:p>
          <a:p>
            <a:pPr eaLnBrk="1" hangingPunct="1">
              <a:spcBef>
                <a:spcPct val="0"/>
              </a:spcBef>
              <a:buClrTx/>
              <a:buNone/>
            </a:pPr>
            <a:r>
              <a:rPr lang="en-US" altLang="zh-CN" sz="1800" dirty="0">
                <a:latin typeface="Courier New" panose="02070309020205020404" pitchFamily="49" charset="0"/>
                <a:cs typeface="Courier New" panose="02070309020205020404" pitchFamily="49" charset="0"/>
              </a:rPr>
              <a:t>2								IF (</a:t>
            </a:r>
            <a:r>
              <a:rPr lang="en-US" altLang="zh-CN" sz="1800" i="1" dirty="0">
                <a:latin typeface="Courier New" panose="02070309020205020404" pitchFamily="49" charset="0"/>
                <a:cs typeface="Courier New" panose="02070309020205020404" pitchFamily="49" charset="0"/>
              </a:rPr>
              <a:t>A</a:t>
            </a:r>
            <a:r>
              <a:rPr lang="en-US" altLang="zh-CN" sz="1800" dirty="0">
                <a:latin typeface="Courier New" panose="02070309020205020404" pitchFamily="49" charset="0"/>
                <a:cs typeface="Courier New" panose="02070309020205020404" pitchFamily="49" charset="0"/>
              </a:rPr>
              <a:t> = 5) THEN</a:t>
            </a:r>
            <a:endParaRPr lang="en-US" altLang="zh-CN" sz="1800" dirty="0">
              <a:latin typeface="Courier New" panose="02070309020205020404" pitchFamily="49" charset="0"/>
              <a:cs typeface="Courier New" panose="02070309020205020404" pitchFamily="49" charset="0"/>
              <a:sym typeface="Symbol" panose="05050102010706020507" pitchFamily="18" charset="2"/>
            </a:endParaRP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3												</a:t>
            </a:r>
            <a:r>
              <a:rPr lang="en-US" altLang="zh-CN" sz="18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800" dirty="0">
                <a:latin typeface="Courier New" panose="02070309020205020404" pitchFamily="49" charset="0"/>
                <a:cs typeface="Courier New" panose="02070309020205020404" pitchFamily="49" charset="0"/>
                <a:sym typeface="Symbol" panose="05050102010706020507" pitchFamily="18" charset="2"/>
              </a:rPr>
              <a:t> = 8</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4								ELSE</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5												</a:t>
            </a:r>
            <a:r>
              <a:rPr lang="en-US" altLang="zh-CN" sz="18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800" dirty="0">
                <a:latin typeface="Courier New" panose="02070309020205020404" pitchFamily="49" charset="0"/>
                <a:cs typeface="Courier New" panose="02070309020205020404" pitchFamily="49" charset="0"/>
                <a:sym typeface="Symbol" panose="05050102010706020507" pitchFamily="18" charset="2"/>
              </a:rPr>
              <a:t> =13</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6								END IF</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7								OUTPUT </a:t>
            </a:r>
            <a:r>
              <a:rPr lang="en-US" altLang="zh-CN" sz="1800" i="1" dirty="0">
                <a:latin typeface="Courier New" panose="02070309020205020404" pitchFamily="49" charset="0"/>
                <a:cs typeface="Courier New" panose="02070309020205020404" pitchFamily="49" charset="0"/>
                <a:sym typeface="Symbol" panose="05050102010706020507" pitchFamily="18" charset="2"/>
              </a:rPr>
              <a:t>B</a:t>
            </a:r>
          </a:p>
        </p:txBody>
      </p:sp>
    </p:spTree>
    <p:extLst>
      <p:ext uri="{BB962C8B-B14F-4D97-AF65-F5344CB8AC3E}">
        <p14:creationId xmlns:p14="http://schemas.microsoft.com/office/powerpoint/2010/main" val="140369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控制单元设计</a:t>
            </a:r>
          </a:p>
        </p:txBody>
      </p:sp>
      <p:sp>
        <p:nvSpPr>
          <p:cNvPr id="4" name="内容占位符 3"/>
          <p:cNvSpPr>
            <a:spLocks noGrp="1"/>
          </p:cNvSpPr>
          <p:nvPr>
            <p:ph idx="1"/>
          </p:nvPr>
        </p:nvSpPr>
        <p:spPr>
          <a:xfrm>
            <a:off x="439615" y="4090219"/>
            <a:ext cx="11298116" cy="2275412"/>
          </a:xfrm>
        </p:spPr>
        <p:txBody>
          <a:bodyPr/>
          <a:lstStyle/>
          <a:p>
            <a:r>
              <a:rPr lang="zh-CN" altLang="en-US" dirty="0"/>
              <a:t>控制单元是一个状态机</a:t>
            </a:r>
          </a:p>
          <a:p>
            <a:r>
              <a:rPr lang="zh-CN" altLang="en-US" dirty="0"/>
              <a:t>状态机每个不同状态时候的输出，决定了数据通路的操作。</a:t>
            </a:r>
          </a:p>
          <a:p>
            <a:r>
              <a:rPr lang="zh-CN" altLang="en-US" dirty="0"/>
              <a:t>在数据通路中，</a:t>
            </a:r>
            <a:r>
              <a:rPr lang="en-US" altLang="zh-CN" dirty="0" err="1">
                <a:solidFill>
                  <a:srgbClr val="0070C0"/>
                </a:solidFill>
              </a:rPr>
              <a:t>Aload</a:t>
            </a:r>
            <a:r>
              <a:rPr lang="zh-CN" altLang="en-US" dirty="0"/>
              <a:t>、</a:t>
            </a:r>
            <a:r>
              <a:rPr lang="en-US" altLang="zh-CN" dirty="0" err="1">
                <a:solidFill>
                  <a:srgbClr val="0070C0"/>
                </a:solidFill>
              </a:rPr>
              <a:t>Muxsel</a:t>
            </a:r>
            <a:r>
              <a:rPr lang="zh-CN" altLang="en-US" dirty="0"/>
              <a:t>、</a:t>
            </a:r>
            <a:r>
              <a:rPr lang="en-US" altLang="zh-CN" dirty="0" err="1">
                <a:solidFill>
                  <a:srgbClr val="0070C0"/>
                </a:solidFill>
              </a:rPr>
              <a:t>Bload</a:t>
            </a:r>
            <a:r>
              <a:rPr lang="zh-CN" altLang="en-US" dirty="0"/>
              <a:t>、</a:t>
            </a:r>
            <a:r>
              <a:rPr lang="en-US" altLang="zh-CN" dirty="0">
                <a:solidFill>
                  <a:srgbClr val="0070C0"/>
                </a:solidFill>
              </a:rPr>
              <a:t>Out</a:t>
            </a:r>
            <a:r>
              <a:rPr lang="zh-CN" altLang="en-US" dirty="0"/>
              <a:t>等控制信号就是由状态机每个状态输出决定的。</a:t>
            </a:r>
          </a:p>
          <a:p>
            <a:r>
              <a:rPr lang="zh-CN" altLang="en-US" dirty="0"/>
              <a:t>每个状态下输出控制信号的组合，就是</a:t>
            </a:r>
            <a:r>
              <a:rPr lang="zh-CN" altLang="en-US" dirty="0">
                <a:solidFill>
                  <a:srgbClr val="0070C0"/>
                </a:solidFill>
              </a:rPr>
              <a:t>控制字</a:t>
            </a:r>
            <a:r>
              <a:rPr lang="zh-CN" altLang="en-US" dirty="0"/>
              <a:t>。</a:t>
            </a:r>
          </a:p>
          <a:p>
            <a:endParaRPr lang="zh-CN" altLang="en-US" dirty="0"/>
          </a:p>
        </p:txBody>
      </p:sp>
      <p:graphicFrame>
        <p:nvGraphicFramePr>
          <p:cNvPr id="5" name="对象 7"/>
          <p:cNvGraphicFramePr>
            <a:graphicFrameLocks noChangeAspect="1"/>
          </p:cNvGraphicFramePr>
          <p:nvPr>
            <p:extLst>
              <p:ext uri="{D42A27DB-BD31-4B8C-83A1-F6EECF244321}">
                <p14:modId xmlns:p14="http://schemas.microsoft.com/office/powerpoint/2010/main" val="2404508420"/>
              </p:ext>
            </p:extLst>
          </p:nvPr>
        </p:nvGraphicFramePr>
        <p:xfrm>
          <a:off x="4745026" y="803648"/>
          <a:ext cx="6639611" cy="3928264"/>
        </p:xfrm>
        <a:graphic>
          <a:graphicData uri="http://schemas.openxmlformats.org/presentationml/2006/ole">
            <mc:AlternateContent xmlns:mc="http://schemas.openxmlformats.org/markup-compatibility/2006">
              <mc:Choice xmlns:v="urn:schemas-microsoft-com:vml" Requires="v">
                <p:oleObj spid="_x0000_s10263" name="Visio" r:id="rId4" imgW="3634702" imgH="2157007" progId="Visio.Drawing.11">
                  <p:embed/>
                </p:oleObj>
              </mc:Choice>
              <mc:Fallback>
                <p:oleObj name="Visio" r:id="rId4" imgW="3634702" imgH="2157007" progId="Visio.Drawing.11">
                  <p:embed/>
                  <p:pic>
                    <p:nvPicPr>
                      <p:cNvPr id="5"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026" y="803648"/>
                        <a:ext cx="6639611" cy="3928264"/>
                      </a:xfrm>
                      <a:prstGeom prst="rect">
                        <a:avLst/>
                      </a:prstGeom>
                      <a:noFill/>
                      <a:ln>
                        <a:noFill/>
                      </a:ln>
                    </p:spPr>
                  </p:pic>
                </p:oleObj>
              </mc:Fallback>
            </mc:AlternateContent>
          </a:graphicData>
        </a:graphic>
      </p:graphicFrame>
      <p:sp>
        <p:nvSpPr>
          <p:cNvPr id="11" name="内容占位符 3"/>
          <p:cNvSpPr txBox="1">
            <a:spLocks/>
          </p:cNvSpPr>
          <p:nvPr/>
        </p:nvSpPr>
        <p:spPr>
          <a:xfrm>
            <a:off x="1984414" y="4963622"/>
            <a:ext cx="8229600" cy="1461893"/>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8" name="Rectangle 5">
            <a:extLst>
              <a:ext uri="{FF2B5EF4-FFF2-40B4-BE49-F238E27FC236}">
                <a16:creationId xmlns:a16="http://schemas.microsoft.com/office/drawing/2014/main" id="{4B6D0DA6-7CE0-47D9-8FFE-BD22A49653A1}"/>
              </a:ext>
            </a:extLst>
          </p:cNvPr>
          <p:cNvSpPr>
            <a:spLocks noChangeArrowheads="1"/>
          </p:cNvSpPr>
          <p:nvPr/>
        </p:nvSpPr>
        <p:spPr bwMode="auto">
          <a:xfrm>
            <a:off x="807363" y="1752118"/>
            <a:ext cx="3438349" cy="2031325"/>
          </a:xfrm>
          <a:prstGeom prst="rect">
            <a:avLst/>
          </a:prstGeom>
          <a:solidFill>
            <a:srgbClr val="F3FFF3"/>
          </a:solidFill>
          <a:ln w="9525">
            <a:solidFill>
              <a:srgbClr val="C00000"/>
            </a:solidFill>
            <a:miter lim="800000"/>
            <a:headEnd/>
            <a:tailEnd/>
          </a:ln>
        </p:spPr>
        <p:txBody>
          <a:bodyPr wrap="square" lIns="144000" rIns="73002" anchor="ctr">
            <a:spAutoFit/>
          </a:bodyPr>
          <a:lstStyle>
            <a:lvl1pPr>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None/>
            </a:pPr>
            <a:r>
              <a:rPr lang="en-US" altLang="zh-CN" sz="1800" dirty="0">
                <a:latin typeface="Courier New" panose="02070309020205020404" pitchFamily="49" charset="0"/>
                <a:cs typeface="Courier New" panose="02070309020205020404" pitchFamily="49" charset="0"/>
              </a:rPr>
              <a:t>1								INPUT </a:t>
            </a:r>
            <a:r>
              <a:rPr lang="en-US" altLang="zh-CN" sz="1800" i="1" dirty="0">
                <a:latin typeface="Courier New" panose="02070309020205020404" pitchFamily="49" charset="0"/>
                <a:cs typeface="Courier New" panose="02070309020205020404" pitchFamily="49" charset="0"/>
              </a:rPr>
              <a:t>A</a:t>
            </a:r>
          </a:p>
          <a:p>
            <a:pPr eaLnBrk="1" hangingPunct="1">
              <a:spcBef>
                <a:spcPct val="0"/>
              </a:spcBef>
              <a:buClrTx/>
              <a:buNone/>
            </a:pPr>
            <a:r>
              <a:rPr lang="en-US" altLang="zh-CN" sz="1800" dirty="0">
                <a:latin typeface="Courier New" panose="02070309020205020404" pitchFamily="49" charset="0"/>
                <a:cs typeface="Courier New" panose="02070309020205020404" pitchFamily="49" charset="0"/>
              </a:rPr>
              <a:t>2								IF (</a:t>
            </a:r>
            <a:r>
              <a:rPr lang="en-US" altLang="zh-CN" sz="1800" i="1" dirty="0">
                <a:latin typeface="Courier New" panose="02070309020205020404" pitchFamily="49" charset="0"/>
                <a:cs typeface="Courier New" panose="02070309020205020404" pitchFamily="49" charset="0"/>
              </a:rPr>
              <a:t>A</a:t>
            </a:r>
            <a:r>
              <a:rPr lang="en-US" altLang="zh-CN" sz="1800" dirty="0">
                <a:latin typeface="Courier New" panose="02070309020205020404" pitchFamily="49" charset="0"/>
                <a:cs typeface="Courier New" panose="02070309020205020404" pitchFamily="49" charset="0"/>
              </a:rPr>
              <a:t> = 5) THEN</a:t>
            </a:r>
            <a:endParaRPr lang="en-US" altLang="zh-CN" sz="1800" dirty="0">
              <a:latin typeface="Courier New" panose="02070309020205020404" pitchFamily="49" charset="0"/>
              <a:cs typeface="Courier New" panose="02070309020205020404" pitchFamily="49" charset="0"/>
              <a:sym typeface="Symbol" panose="05050102010706020507" pitchFamily="18" charset="2"/>
            </a:endParaRP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3												</a:t>
            </a:r>
            <a:r>
              <a:rPr lang="en-US" altLang="zh-CN" sz="18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800" dirty="0">
                <a:latin typeface="Courier New" panose="02070309020205020404" pitchFamily="49" charset="0"/>
                <a:cs typeface="Courier New" panose="02070309020205020404" pitchFamily="49" charset="0"/>
                <a:sym typeface="Symbol" panose="05050102010706020507" pitchFamily="18" charset="2"/>
              </a:rPr>
              <a:t> = 8</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4								ELSE</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5												</a:t>
            </a:r>
            <a:r>
              <a:rPr lang="en-US" altLang="zh-CN" sz="18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800" dirty="0">
                <a:latin typeface="Courier New" panose="02070309020205020404" pitchFamily="49" charset="0"/>
                <a:cs typeface="Courier New" panose="02070309020205020404" pitchFamily="49" charset="0"/>
                <a:sym typeface="Symbol" panose="05050102010706020507" pitchFamily="18" charset="2"/>
              </a:rPr>
              <a:t> =13</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6								END IF</a:t>
            </a:r>
          </a:p>
          <a:p>
            <a:pPr>
              <a:spcBef>
                <a:spcPct val="0"/>
              </a:spcBef>
              <a:buClrTx/>
              <a:buNone/>
            </a:pPr>
            <a:r>
              <a:rPr lang="en-US" altLang="zh-CN" sz="1800" dirty="0">
                <a:latin typeface="Courier New" panose="02070309020205020404" pitchFamily="49" charset="0"/>
                <a:cs typeface="Courier New" panose="02070309020205020404" pitchFamily="49" charset="0"/>
                <a:sym typeface="Symbol" panose="05050102010706020507" pitchFamily="18" charset="2"/>
              </a:rPr>
              <a:t>7								OUTPUT </a:t>
            </a:r>
            <a:r>
              <a:rPr lang="en-US" altLang="zh-CN" sz="1800" i="1" dirty="0">
                <a:latin typeface="Courier New" panose="02070309020205020404" pitchFamily="49" charset="0"/>
                <a:cs typeface="Courier New" panose="02070309020205020404" pitchFamily="49" charset="0"/>
                <a:sym typeface="Symbol" panose="05050102010706020507" pitchFamily="18" charset="2"/>
              </a:rPr>
              <a:t>B</a:t>
            </a:r>
          </a:p>
        </p:txBody>
      </p:sp>
    </p:spTree>
    <p:extLst>
      <p:ext uri="{BB962C8B-B14F-4D97-AF65-F5344CB8AC3E}">
        <p14:creationId xmlns:p14="http://schemas.microsoft.com/office/powerpoint/2010/main" val="186685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控制字</a:t>
            </a:r>
            <a:r>
              <a:rPr lang="zh-CN" altLang="en-US" sz="2000" dirty="0"/>
              <a:t>（状态机的输出是一个需要重点关注的问题）</a:t>
            </a:r>
            <a:endParaRPr lang="zh-CN" altLang="en-US" dirty="0"/>
          </a:p>
        </p:txBody>
      </p:sp>
      <p:sp>
        <p:nvSpPr>
          <p:cNvPr id="10" name="内容占位符 2"/>
          <p:cNvSpPr>
            <a:spLocks noGrp="1"/>
          </p:cNvSpPr>
          <p:nvPr>
            <p:ph idx="1"/>
          </p:nvPr>
        </p:nvSpPr>
        <p:spPr>
          <a:xfrm>
            <a:off x="439615" y="4591665"/>
            <a:ext cx="11298116" cy="2074606"/>
          </a:xfrm>
        </p:spPr>
        <p:txBody>
          <a:bodyPr/>
          <a:lstStyle/>
          <a:p>
            <a:pPr>
              <a:spcBef>
                <a:spcPts val="0"/>
              </a:spcBef>
              <a:spcAft>
                <a:spcPts val="0"/>
              </a:spcAft>
            </a:pPr>
            <a:r>
              <a:rPr lang="zh-CN" altLang="en-US" dirty="0"/>
              <a:t>控制字</a:t>
            </a:r>
            <a:r>
              <a:rPr lang="en-US" altLang="zh-CN" dirty="0"/>
              <a:t>1</a:t>
            </a:r>
            <a:r>
              <a:rPr lang="zh-CN" altLang="en-US" dirty="0"/>
              <a:t>，</a:t>
            </a:r>
            <a:r>
              <a:rPr lang="en-US" altLang="zh-CN" dirty="0">
                <a:solidFill>
                  <a:srgbClr val="0070C0"/>
                </a:solidFill>
              </a:rPr>
              <a:t>INPUT </a:t>
            </a:r>
            <a:r>
              <a:rPr lang="en-US" altLang="zh-CN" i="1" dirty="0">
                <a:solidFill>
                  <a:srgbClr val="0070C0"/>
                </a:solidFill>
              </a:rPr>
              <a:t>A</a:t>
            </a:r>
            <a:r>
              <a:rPr lang="zh-CN" altLang="en-US" dirty="0"/>
              <a:t>，令</a:t>
            </a:r>
            <a:r>
              <a:rPr lang="en-US" altLang="zh-CN" i="1" dirty="0" err="1"/>
              <a:t>Aload</a:t>
            </a:r>
            <a:r>
              <a:rPr lang="en-US" altLang="zh-CN" dirty="0"/>
              <a:t>=1</a:t>
            </a:r>
            <a:r>
              <a:rPr lang="zh-CN" altLang="en-US" dirty="0"/>
              <a:t>，</a:t>
            </a:r>
            <a:r>
              <a:rPr lang="en-US" altLang="zh-CN" i="1" dirty="0" err="1"/>
              <a:t>Bload</a:t>
            </a:r>
            <a:r>
              <a:rPr lang="en-US" altLang="zh-CN" dirty="0"/>
              <a:t>=0</a:t>
            </a:r>
            <a:r>
              <a:rPr lang="zh-CN" altLang="en-US" dirty="0"/>
              <a:t>， </a:t>
            </a:r>
            <a:r>
              <a:rPr lang="en-US" altLang="zh-CN" i="1" dirty="0"/>
              <a:t>Out</a:t>
            </a:r>
            <a:r>
              <a:rPr lang="en-US" altLang="zh-CN" dirty="0"/>
              <a:t>=0</a:t>
            </a:r>
            <a:r>
              <a:rPr lang="zh-CN" altLang="en-US" dirty="0"/>
              <a:t>，数据通路完成输入</a:t>
            </a:r>
            <a:r>
              <a:rPr lang="en-US" altLang="zh-CN" i="1" dirty="0"/>
              <a:t>A</a:t>
            </a:r>
            <a:r>
              <a:rPr lang="zh-CN" altLang="en-US" dirty="0"/>
              <a:t>到寄存器的操作。</a:t>
            </a:r>
            <a:endParaRPr lang="en-US" altLang="zh-CN" dirty="0"/>
          </a:p>
          <a:p>
            <a:pPr>
              <a:spcBef>
                <a:spcPts val="0"/>
              </a:spcBef>
              <a:spcAft>
                <a:spcPts val="0"/>
              </a:spcAft>
            </a:pPr>
            <a:r>
              <a:rPr lang="zh-CN" altLang="en-US" dirty="0"/>
              <a:t>控制字</a:t>
            </a:r>
            <a:r>
              <a:rPr lang="en-US" altLang="zh-CN" dirty="0"/>
              <a:t>2</a:t>
            </a:r>
            <a:r>
              <a:rPr lang="zh-CN" altLang="en-US" dirty="0"/>
              <a:t>，</a:t>
            </a:r>
            <a:r>
              <a:rPr lang="en-US" altLang="zh-CN" i="1" dirty="0">
                <a:solidFill>
                  <a:srgbClr val="0070C0"/>
                </a:solidFill>
              </a:rPr>
              <a:t>B</a:t>
            </a:r>
            <a:r>
              <a:rPr lang="en-US" altLang="zh-CN" dirty="0">
                <a:solidFill>
                  <a:srgbClr val="0070C0"/>
                </a:solidFill>
              </a:rPr>
              <a:t>=8</a:t>
            </a:r>
            <a:r>
              <a:rPr lang="zh-CN" altLang="en-US" dirty="0"/>
              <a:t>，此时关闭</a:t>
            </a:r>
            <a:r>
              <a:rPr lang="en-US" altLang="zh-CN" i="1" dirty="0"/>
              <a:t>A</a:t>
            </a:r>
            <a:r>
              <a:rPr lang="zh-CN" altLang="en-US" dirty="0"/>
              <a:t>的输入，即</a:t>
            </a:r>
            <a:r>
              <a:rPr lang="en-US" altLang="zh-CN" i="1" dirty="0" err="1"/>
              <a:t>Aload</a:t>
            </a:r>
            <a:r>
              <a:rPr lang="en-US" altLang="zh-CN" dirty="0"/>
              <a:t>=0</a:t>
            </a:r>
            <a:r>
              <a:rPr lang="zh-CN" altLang="en-US" dirty="0"/>
              <a:t>；打开</a:t>
            </a:r>
            <a:r>
              <a:rPr lang="en-US" altLang="zh-CN" i="1" dirty="0"/>
              <a:t>B</a:t>
            </a:r>
            <a:r>
              <a:rPr lang="zh-CN" altLang="en-US" dirty="0"/>
              <a:t>的输入，</a:t>
            </a:r>
            <a:r>
              <a:rPr lang="en-US" altLang="zh-CN" i="1" dirty="0" err="1"/>
              <a:t>Bload</a:t>
            </a:r>
            <a:r>
              <a:rPr lang="en-US" altLang="zh-CN" dirty="0"/>
              <a:t>=1</a:t>
            </a:r>
            <a:r>
              <a:rPr lang="zh-CN" altLang="en-US" dirty="0"/>
              <a:t>，选通输入</a:t>
            </a:r>
            <a:r>
              <a:rPr lang="en-US" altLang="zh-CN" dirty="0"/>
              <a:t>8</a:t>
            </a:r>
            <a:r>
              <a:rPr lang="zh-CN" altLang="en-US" dirty="0"/>
              <a:t>的一路，即</a:t>
            </a:r>
            <a:r>
              <a:rPr lang="en-US" altLang="zh-CN" i="1" dirty="0" err="1"/>
              <a:t>Muxsel</a:t>
            </a:r>
            <a:r>
              <a:rPr lang="en-US" altLang="zh-CN" dirty="0"/>
              <a:t>=1</a:t>
            </a:r>
            <a:r>
              <a:rPr lang="zh-CN" altLang="en-US" dirty="0"/>
              <a:t>。</a:t>
            </a:r>
            <a:endParaRPr lang="en-US" altLang="zh-CN" dirty="0"/>
          </a:p>
          <a:p>
            <a:pPr>
              <a:spcBef>
                <a:spcPts val="0"/>
              </a:spcBef>
              <a:spcAft>
                <a:spcPts val="0"/>
              </a:spcAft>
            </a:pPr>
            <a:r>
              <a:rPr lang="zh-CN" altLang="en-US" dirty="0"/>
              <a:t>其余类推</a:t>
            </a:r>
            <a:r>
              <a:rPr lang="en-US" altLang="zh-CN" dirty="0"/>
              <a:t>……</a:t>
            </a:r>
            <a:endParaRPr lang="zh-CN" altLang="en-US" dirty="0"/>
          </a:p>
        </p:txBody>
      </p:sp>
      <p:graphicFrame>
        <p:nvGraphicFramePr>
          <p:cNvPr id="12" name="对象 7">
            <a:extLst>
              <a:ext uri="{FF2B5EF4-FFF2-40B4-BE49-F238E27FC236}">
                <a16:creationId xmlns:a16="http://schemas.microsoft.com/office/drawing/2014/main" id="{4BBB6009-64C8-4F24-9D1D-4521AFF89C72}"/>
              </a:ext>
            </a:extLst>
          </p:cNvPr>
          <p:cNvGraphicFramePr>
            <a:graphicFrameLocks noChangeAspect="1"/>
          </p:cNvGraphicFramePr>
          <p:nvPr>
            <p:extLst>
              <p:ext uri="{D42A27DB-BD31-4B8C-83A1-F6EECF244321}">
                <p14:modId xmlns:p14="http://schemas.microsoft.com/office/powerpoint/2010/main" val="134829623"/>
              </p:ext>
            </p:extLst>
          </p:nvPr>
        </p:nvGraphicFramePr>
        <p:xfrm>
          <a:off x="5838324" y="1179161"/>
          <a:ext cx="5767866" cy="3412504"/>
        </p:xfrm>
        <a:graphic>
          <a:graphicData uri="http://schemas.openxmlformats.org/presentationml/2006/ole">
            <mc:AlternateContent xmlns:mc="http://schemas.openxmlformats.org/markup-compatibility/2006">
              <mc:Choice xmlns:v="urn:schemas-microsoft-com:vml" Requires="v">
                <p:oleObj spid="_x0000_s11293" name="Visio" r:id="rId4" imgW="3634702" imgH="2157007" progId="Visio.Drawing.11">
                  <p:embed/>
                </p:oleObj>
              </mc:Choice>
              <mc:Fallback>
                <p:oleObj name="Visio" r:id="rId4" imgW="3634702" imgH="2157007" progId="Visio.Drawing.11">
                  <p:embed/>
                  <p:pic>
                    <p:nvPicPr>
                      <p:cNvPr id="5"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8324" y="1179161"/>
                        <a:ext cx="5767866" cy="3412504"/>
                      </a:xfrm>
                      <a:prstGeom prst="rect">
                        <a:avLst/>
                      </a:prstGeom>
                      <a:noFill/>
                      <a:ln>
                        <a:noFill/>
                      </a:ln>
                    </p:spPr>
                  </p:pic>
                </p:oleObj>
              </mc:Fallback>
            </mc:AlternateContent>
          </a:graphicData>
        </a:graphic>
      </p:graphicFrame>
      <p:sp>
        <p:nvSpPr>
          <p:cNvPr id="13" name="Rectangle 5">
            <a:extLst>
              <a:ext uri="{FF2B5EF4-FFF2-40B4-BE49-F238E27FC236}">
                <a16:creationId xmlns:a16="http://schemas.microsoft.com/office/drawing/2014/main" id="{6C6D9A20-6DB5-4E64-9EE5-70AFD2ED5A91}"/>
              </a:ext>
            </a:extLst>
          </p:cNvPr>
          <p:cNvSpPr>
            <a:spLocks noChangeArrowheads="1"/>
          </p:cNvSpPr>
          <p:nvPr/>
        </p:nvSpPr>
        <p:spPr bwMode="auto">
          <a:xfrm>
            <a:off x="1317795" y="1403570"/>
            <a:ext cx="3438349" cy="1483483"/>
          </a:xfrm>
          <a:prstGeom prst="rect">
            <a:avLst/>
          </a:prstGeom>
          <a:solidFill>
            <a:schemeClr val="bg1"/>
          </a:solidFill>
          <a:ln w="9525">
            <a:solidFill>
              <a:srgbClr val="C00000"/>
            </a:solidFill>
            <a:miter lim="800000"/>
            <a:headEnd/>
            <a:tailEnd/>
          </a:ln>
        </p:spPr>
        <p:txBody>
          <a:bodyPr wrap="square" lIns="144000" rIns="73002" anchor="ctr">
            <a:spAutoFit/>
          </a:bodyPr>
          <a:lstStyle>
            <a:lvl1pPr>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ClrTx/>
              <a:buNone/>
            </a:pPr>
            <a:r>
              <a:rPr lang="en-US" altLang="zh-CN" sz="1600" dirty="0">
                <a:latin typeface="Courier New" panose="02070309020205020404" pitchFamily="49" charset="0"/>
                <a:cs typeface="Courier New" panose="02070309020205020404" pitchFamily="49" charset="0"/>
              </a:rPr>
              <a:t>1								INPUT </a:t>
            </a:r>
            <a:r>
              <a:rPr lang="en-US" altLang="zh-CN" sz="1600" i="1" dirty="0">
                <a:latin typeface="Courier New" panose="02070309020205020404" pitchFamily="49" charset="0"/>
                <a:cs typeface="Courier New" panose="02070309020205020404" pitchFamily="49" charset="0"/>
              </a:rPr>
              <a:t>A</a:t>
            </a:r>
          </a:p>
          <a:p>
            <a:pPr eaLnBrk="1" hangingPunct="1">
              <a:lnSpc>
                <a:spcPct val="80000"/>
              </a:lnSpc>
              <a:spcBef>
                <a:spcPct val="0"/>
              </a:spcBef>
              <a:buClrTx/>
              <a:buNone/>
            </a:pPr>
            <a:r>
              <a:rPr lang="en-US" altLang="zh-CN" sz="1600" dirty="0">
                <a:latin typeface="Courier New" panose="02070309020205020404" pitchFamily="49" charset="0"/>
                <a:cs typeface="Courier New" panose="02070309020205020404" pitchFamily="49" charset="0"/>
              </a:rPr>
              <a:t>2								IF (</a:t>
            </a:r>
            <a:r>
              <a:rPr lang="en-US" altLang="zh-CN" sz="1600" i="1" dirty="0">
                <a:latin typeface="Courier New" panose="02070309020205020404" pitchFamily="49" charset="0"/>
                <a:cs typeface="Courier New" panose="02070309020205020404" pitchFamily="49" charset="0"/>
              </a:rPr>
              <a:t>A</a:t>
            </a:r>
            <a:r>
              <a:rPr lang="en-US" altLang="zh-CN" sz="1600" dirty="0">
                <a:latin typeface="Courier New" panose="02070309020205020404" pitchFamily="49" charset="0"/>
                <a:cs typeface="Courier New" panose="02070309020205020404" pitchFamily="49" charset="0"/>
              </a:rPr>
              <a:t> = 5) THEN</a:t>
            </a:r>
            <a:endParaRPr lang="en-US" altLang="zh-CN" sz="1600" dirty="0">
              <a:latin typeface="Courier New" panose="02070309020205020404" pitchFamily="49" charset="0"/>
              <a:cs typeface="Courier New" panose="02070309020205020404" pitchFamily="49" charset="0"/>
              <a:sym typeface="Symbol" panose="05050102010706020507" pitchFamily="18" charset="2"/>
            </a:endParaRP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3												</a:t>
            </a:r>
            <a:r>
              <a:rPr lang="en-US" altLang="zh-CN" sz="16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600" dirty="0">
                <a:latin typeface="Courier New" panose="02070309020205020404" pitchFamily="49" charset="0"/>
                <a:cs typeface="Courier New" panose="02070309020205020404" pitchFamily="49" charset="0"/>
                <a:sym typeface="Symbol" panose="05050102010706020507" pitchFamily="18" charset="2"/>
              </a:rPr>
              <a:t> = 8</a:t>
            </a: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4								ELSE</a:t>
            </a: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5												</a:t>
            </a:r>
            <a:r>
              <a:rPr lang="en-US" altLang="zh-CN" sz="16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600" dirty="0">
                <a:latin typeface="Courier New" panose="02070309020205020404" pitchFamily="49" charset="0"/>
                <a:cs typeface="Courier New" panose="02070309020205020404" pitchFamily="49" charset="0"/>
                <a:sym typeface="Symbol" panose="05050102010706020507" pitchFamily="18" charset="2"/>
              </a:rPr>
              <a:t> =13</a:t>
            </a: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6								END IF</a:t>
            </a: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7								OUTPUT </a:t>
            </a:r>
            <a:r>
              <a:rPr lang="en-US" altLang="zh-CN" sz="1600" i="1" dirty="0">
                <a:latin typeface="Courier New" panose="02070309020205020404" pitchFamily="49" charset="0"/>
                <a:cs typeface="Courier New" panose="02070309020205020404" pitchFamily="49" charset="0"/>
                <a:sym typeface="Symbol" panose="05050102010706020507" pitchFamily="18" charset="2"/>
              </a:rPr>
              <a:t>B</a:t>
            </a:r>
          </a:p>
        </p:txBody>
      </p:sp>
      <p:graphicFrame>
        <p:nvGraphicFramePr>
          <p:cNvPr id="14" name="表格 13">
            <a:extLst>
              <a:ext uri="{FF2B5EF4-FFF2-40B4-BE49-F238E27FC236}">
                <a16:creationId xmlns:a16="http://schemas.microsoft.com/office/drawing/2014/main" id="{35C3CECB-6422-4252-98B6-94504E8D2DED}"/>
              </a:ext>
            </a:extLst>
          </p:cNvPr>
          <p:cNvGraphicFramePr>
            <a:graphicFrameLocks noGrp="1"/>
          </p:cNvGraphicFramePr>
          <p:nvPr>
            <p:extLst>
              <p:ext uri="{D42A27DB-BD31-4B8C-83A1-F6EECF244321}">
                <p14:modId xmlns:p14="http://schemas.microsoft.com/office/powerpoint/2010/main" val="4055181369"/>
              </p:ext>
            </p:extLst>
          </p:nvPr>
        </p:nvGraphicFramePr>
        <p:xfrm>
          <a:off x="606179" y="3089144"/>
          <a:ext cx="5065581" cy="1411245"/>
        </p:xfrm>
        <a:graphic>
          <a:graphicData uri="http://schemas.openxmlformats.org/drawingml/2006/table">
            <a:tbl>
              <a:tblPr firstRow="1" bandRow="1">
                <a:tableStyleId>{5940675A-B579-460E-94D1-54222C63F5DA}</a:tableStyleId>
              </a:tblPr>
              <a:tblGrid>
                <a:gridCol w="780755">
                  <a:extLst>
                    <a:ext uri="{9D8B030D-6E8A-4147-A177-3AD203B41FA5}">
                      <a16:colId xmlns:a16="http://schemas.microsoft.com/office/drawing/2014/main" val="1413480720"/>
                    </a:ext>
                  </a:extLst>
                </a:gridCol>
                <a:gridCol w="1111045">
                  <a:extLst>
                    <a:ext uri="{9D8B030D-6E8A-4147-A177-3AD203B41FA5}">
                      <a16:colId xmlns:a16="http://schemas.microsoft.com/office/drawing/2014/main" val="2290010582"/>
                    </a:ext>
                  </a:extLst>
                </a:gridCol>
                <a:gridCol w="837263">
                  <a:extLst>
                    <a:ext uri="{9D8B030D-6E8A-4147-A177-3AD203B41FA5}">
                      <a16:colId xmlns:a16="http://schemas.microsoft.com/office/drawing/2014/main" val="1596293978"/>
                    </a:ext>
                  </a:extLst>
                </a:gridCol>
                <a:gridCol w="837263">
                  <a:extLst>
                    <a:ext uri="{9D8B030D-6E8A-4147-A177-3AD203B41FA5}">
                      <a16:colId xmlns:a16="http://schemas.microsoft.com/office/drawing/2014/main" val="2246619000"/>
                    </a:ext>
                  </a:extLst>
                </a:gridCol>
                <a:gridCol w="837263">
                  <a:extLst>
                    <a:ext uri="{9D8B030D-6E8A-4147-A177-3AD203B41FA5}">
                      <a16:colId xmlns:a16="http://schemas.microsoft.com/office/drawing/2014/main" val="2000231982"/>
                    </a:ext>
                  </a:extLst>
                </a:gridCol>
                <a:gridCol w="661992">
                  <a:extLst>
                    <a:ext uri="{9D8B030D-6E8A-4147-A177-3AD203B41FA5}">
                      <a16:colId xmlns:a16="http://schemas.microsoft.com/office/drawing/2014/main" val="2915800500"/>
                    </a:ext>
                  </a:extLst>
                </a:gridCol>
              </a:tblGrid>
              <a:tr h="282249">
                <a:tc>
                  <a:txBody>
                    <a:bodyPr/>
                    <a:lstStyle/>
                    <a:p>
                      <a:pPr algn="ctr"/>
                      <a:r>
                        <a:rPr lang="zh-CN" altLang="en-US" sz="1600"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控制字</a:t>
                      </a: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zh-CN" altLang="en-US" sz="1600"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指令</a:t>
                      </a: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600" i="1" baseline="0" dirty="0" err="1">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Aload</a:t>
                      </a:r>
                      <a:endParaRPr lang="zh-CN" altLang="en-US"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600" i="1" baseline="0" dirty="0" err="1">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Muxsel</a:t>
                      </a:r>
                      <a:endParaRPr lang="zh-CN" altLang="en-US"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600" i="1" baseline="0" dirty="0" err="1">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Bload</a:t>
                      </a:r>
                      <a:endParaRPr lang="zh-CN" altLang="en-US"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Out</a:t>
                      </a:r>
                      <a:endParaRPr lang="zh-CN" altLang="en-US"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extLst>
                  <a:ext uri="{0D108BD9-81ED-4DB2-BD59-A6C34878D82A}">
                    <a16:rowId xmlns:a16="http://schemas.microsoft.com/office/drawing/2014/main" val="2860502173"/>
                  </a:ext>
                </a:extLst>
              </a:tr>
              <a:tr h="282249">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INPUT </a:t>
                      </a:r>
                      <a:r>
                        <a:rPr lang="en-US" altLang="zh-CN" sz="1600" i="1" baseline="0" dirty="0">
                          <a:latin typeface="Courier New" panose="02070309020205020404" pitchFamily="49" charset="0"/>
                          <a:ea typeface="微软雅黑 Light" panose="020B0502040204020203" pitchFamily="34" charset="-122"/>
                          <a:cs typeface="Courier New" panose="02070309020205020404" pitchFamily="49" charset="0"/>
                        </a:rPr>
                        <a:t>A</a:t>
                      </a:r>
                      <a:endParaRPr lang="zh-CN" altLang="en-US" sz="1600" i="1"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extLst>
                  <a:ext uri="{0D108BD9-81ED-4DB2-BD59-A6C34878D82A}">
                    <a16:rowId xmlns:a16="http://schemas.microsoft.com/office/drawing/2014/main" val="2193478557"/>
                  </a:ext>
                </a:extLst>
              </a:tr>
              <a:tr h="282249">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2</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i="1" baseline="0" dirty="0">
                          <a:latin typeface="Courier New" panose="02070309020205020404" pitchFamily="49" charset="0"/>
                          <a:ea typeface="微软雅黑 Light" panose="020B0502040204020203" pitchFamily="34" charset="-122"/>
                          <a:cs typeface="Courier New" panose="02070309020205020404" pitchFamily="49" charset="0"/>
                        </a:rPr>
                        <a:t>B</a:t>
                      </a: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=8</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extLst>
                  <a:ext uri="{0D108BD9-81ED-4DB2-BD59-A6C34878D82A}">
                    <a16:rowId xmlns:a16="http://schemas.microsoft.com/office/drawing/2014/main" val="871971075"/>
                  </a:ext>
                </a:extLst>
              </a:tr>
              <a:tr h="282249">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3</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i="1" baseline="0" dirty="0">
                          <a:latin typeface="Courier New" panose="02070309020205020404" pitchFamily="49" charset="0"/>
                          <a:ea typeface="微软雅黑 Light" panose="020B0502040204020203" pitchFamily="34" charset="-122"/>
                          <a:cs typeface="Courier New" panose="02070309020205020404" pitchFamily="49" charset="0"/>
                        </a:rPr>
                        <a:t>B</a:t>
                      </a: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=13</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extLst>
                  <a:ext uri="{0D108BD9-81ED-4DB2-BD59-A6C34878D82A}">
                    <a16:rowId xmlns:a16="http://schemas.microsoft.com/office/drawing/2014/main" val="3990762814"/>
                  </a:ext>
                </a:extLst>
              </a:tr>
              <a:tr h="282249">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4</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OUTPUT </a:t>
                      </a:r>
                      <a:r>
                        <a:rPr lang="en-US" altLang="zh-CN" sz="1600" i="1" baseline="0" dirty="0">
                          <a:latin typeface="Courier New" panose="02070309020205020404" pitchFamily="49" charset="0"/>
                          <a:ea typeface="微软雅黑 Light" panose="020B0502040204020203" pitchFamily="34" charset="-122"/>
                          <a:cs typeface="Courier New" panose="02070309020205020404" pitchFamily="49" charset="0"/>
                        </a:rPr>
                        <a:t>B</a:t>
                      </a:r>
                      <a:endParaRPr lang="zh-CN" altLang="en-US" sz="1600" i="1"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extLst>
                  <a:ext uri="{0D108BD9-81ED-4DB2-BD59-A6C34878D82A}">
                    <a16:rowId xmlns:a16="http://schemas.microsoft.com/office/drawing/2014/main" val="1186545403"/>
                  </a:ext>
                </a:extLst>
              </a:tr>
            </a:tbl>
          </a:graphicData>
        </a:graphic>
      </p:graphicFrame>
    </p:spTree>
    <p:extLst>
      <p:ext uri="{BB962C8B-B14F-4D97-AF65-F5344CB8AC3E}">
        <p14:creationId xmlns:p14="http://schemas.microsoft.com/office/powerpoint/2010/main" val="427877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dirty="0"/>
              <a:t>早期的计算设备</a:t>
            </a:r>
            <a:endParaRPr lang="en-US" altLang="zh-CN" dirty="0"/>
          </a:p>
        </p:txBody>
      </p:sp>
      <p:sp>
        <p:nvSpPr>
          <p:cNvPr id="41987" name="Rectangle 3"/>
          <p:cNvSpPr>
            <a:spLocks noGrp="1" noChangeArrowheads="1"/>
          </p:cNvSpPr>
          <p:nvPr>
            <p:ph type="body" idx="1"/>
          </p:nvPr>
        </p:nvSpPr>
        <p:spPr/>
        <p:txBody>
          <a:bodyPr/>
          <a:lstStyle/>
          <a:p>
            <a:r>
              <a:rPr lang="zh-CN" altLang="en-US" dirty="0"/>
              <a:t>算盘</a:t>
            </a:r>
            <a:endParaRPr lang="en-US" altLang="zh-CN" dirty="0"/>
          </a:p>
          <a:p>
            <a:r>
              <a:rPr lang="zh-CN" altLang="en-US" dirty="0"/>
              <a:t>纳皮尔算筹（</a:t>
            </a:r>
            <a:r>
              <a:rPr lang="en-US" altLang="zh-CN" dirty="0"/>
              <a:t>Napier’s Rods</a:t>
            </a:r>
            <a:r>
              <a:rPr lang="zh-CN" altLang="en-US" dirty="0"/>
              <a:t>）</a:t>
            </a:r>
            <a:endParaRPr lang="en-US" altLang="zh-CN" dirty="0"/>
          </a:p>
          <a:p>
            <a:r>
              <a:rPr lang="zh-CN" altLang="en-US" dirty="0"/>
              <a:t>计算尺</a:t>
            </a:r>
            <a:endParaRPr lang="en-US" altLang="zh-CN" dirty="0"/>
          </a:p>
          <a:p>
            <a:endParaRPr lang="en-US" altLang="zh-CN" dirty="0"/>
          </a:p>
        </p:txBody>
      </p:sp>
      <p:pic>
        <p:nvPicPr>
          <p:cNvPr id="39938" name="Picture 2" descr="http://www.techcn.com.cn/uploads/200908/1250131694H0E4IEUd.jpg"/>
          <p:cNvPicPr>
            <a:picLocks noChangeAspect="1" noChangeArrowheads="1"/>
          </p:cNvPicPr>
          <p:nvPr/>
        </p:nvPicPr>
        <p:blipFill>
          <a:blip r:embed="rId3">
            <a:clrChange>
              <a:clrFrom>
                <a:srgbClr val="F7F9F8"/>
              </a:clrFrom>
              <a:clrTo>
                <a:srgbClr val="F7F9F8">
                  <a:alpha val="0"/>
                </a:srgbClr>
              </a:clrTo>
            </a:clrChange>
            <a:extLst>
              <a:ext uri="{28A0092B-C50C-407E-A947-70E740481C1C}">
                <a14:useLocalDpi xmlns:a14="http://schemas.microsoft.com/office/drawing/2010/main" val="0"/>
              </a:ext>
            </a:extLst>
          </a:blip>
          <a:srcRect/>
          <a:stretch>
            <a:fillRect/>
          </a:stretch>
        </p:blipFill>
        <p:spPr bwMode="auto">
          <a:xfrm>
            <a:off x="1121546" y="3042744"/>
            <a:ext cx="3050944"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ttp://www.sliderule.com.cn/images/map/1966-h3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838" y="5054295"/>
            <a:ext cx="6992379" cy="126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http://www.sliderule.com.cn/images/map/cr-2z.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4887" y="2539700"/>
            <a:ext cx="2058967" cy="20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t3.baidu.com/it/u=3615723132,2070072054&amp;fm=0&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8504" y="4936882"/>
            <a:ext cx="16002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etsystatic.com/6191225/r/il/8385d6/2447305873/il_1588xN.2447305873_ryaf.jpg">
            <a:extLst>
              <a:ext uri="{FF2B5EF4-FFF2-40B4-BE49-F238E27FC236}">
                <a16:creationId xmlns:a16="http://schemas.microsoft.com/office/drawing/2014/main" id="{41AA275A-6884-441C-9C6F-6DE4FD33F6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1503" y="2398344"/>
            <a:ext cx="2374203" cy="237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46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控制单元设计步骤 </a:t>
            </a:r>
            <a:r>
              <a:rPr lang="en-US" altLang="zh-CN"/>
              <a:t>(1)</a:t>
            </a:r>
            <a:endParaRPr lang="zh-CN" altLang="en-US" dirty="0"/>
          </a:p>
        </p:txBody>
      </p:sp>
      <p:sp>
        <p:nvSpPr>
          <p:cNvPr id="9" name="内容占位符 8"/>
          <p:cNvSpPr>
            <a:spLocks noGrp="1"/>
          </p:cNvSpPr>
          <p:nvPr>
            <p:ph idx="1"/>
          </p:nvPr>
        </p:nvSpPr>
        <p:spPr>
          <a:xfrm>
            <a:off x="439615" y="1393688"/>
            <a:ext cx="5980850" cy="1934532"/>
          </a:xfrm>
        </p:spPr>
        <p:txBody>
          <a:bodyPr/>
          <a:lstStyle/>
          <a:p>
            <a:pPr>
              <a:spcBef>
                <a:spcPts val="0"/>
              </a:spcBef>
            </a:pPr>
            <a:r>
              <a:rPr lang="zh-CN" altLang="en-US" dirty="0"/>
              <a:t>根据伪代码画出状态图</a:t>
            </a:r>
          </a:p>
          <a:p>
            <a:pPr>
              <a:spcBef>
                <a:spcPts val="0"/>
              </a:spcBef>
            </a:pPr>
            <a:r>
              <a:rPr lang="zh-CN" altLang="en-US" dirty="0"/>
              <a:t>列出对应于每个操作（某个状态）</a:t>
            </a:r>
            <a:endParaRPr lang="en-US" altLang="zh-CN" dirty="0"/>
          </a:p>
          <a:p>
            <a:pPr marL="0" indent="0">
              <a:spcBef>
                <a:spcPts val="0"/>
              </a:spcBef>
              <a:buNone/>
            </a:pPr>
            <a:r>
              <a:rPr lang="en-US" altLang="zh-CN" dirty="0"/>
              <a:t>    </a:t>
            </a:r>
            <a:r>
              <a:rPr lang="zh-CN" altLang="en-US" dirty="0"/>
              <a:t>的控制字（状态机输出信号）</a:t>
            </a:r>
          </a:p>
          <a:p>
            <a:pPr>
              <a:spcBef>
                <a:spcPts val="0"/>
              </a:spcBef>
            </a:pPr>
            <a:r>
              <a:rPr lang="zh-CN" altLang="en-US" dirty="0"/>
              <a:t>由状态图得到状态机次态逻辑电路表达式</a:t>
            </a:r>
          </a:p>
          <a:p>
            <a:pPr>
              <a:spcBef>
                <a:spcPts val="0"/>
              </a:spcBef>
            </a:pP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3323720197"/>
              </p:ext>
            </p:extLst>
          </p:nvPr>
        </p:nvGraphicFramePr>
        <p:xfrm>
          <a:off x="6705601" y="666292"/>
          <a:ext cx="4879988" cy="4680089"/>
        </p:xfrm>
        <a:graphic>
          <a:graphicData uri="http://schemas.openxmlformats.org/presentationml/2006/ole">
            <mc:AlternateContent xmlns:mc="http://schemas.openxmlformats.org/markup-compatibility/2006">
              <mc:Choice xmlns:v="urn:schemas-microsoft-com:vml" Requires="v">
                <p:oleObj spid="_x0000_s8245" name="Visio" r:id="rId4" imgW="2778311" imgH="2668399" progId="Visio.Drawing.11">
                  <p:embed/>
                </p:oleObj>
              </mc:Choice>
              <mc:Fallback>
                <p:oleObj name="Visio" r:id="rId4" imgW="2778311" imgH="2668399" progId="Visio.Drawing.11">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1" y="666292"/>
                        <a:ext cx="4879988" cy="4680089"/>
                      </a:xfrm>
                      <a:prstGeom prst="rect">
                        <a:avLst/>
                      </a:prstGeom>
                      <a:solidFill>
                        <a:srgbClr val="F3FFF3"/>
                      </a:solidFill>
                      <a:ln>
                        <a:noFill/>
                      </a:ln>
                    </p:spPr>
                  </p:pic>
                </p:oleObj>
              </mc:Fallback>
            </mc:AlternateContent>
          </a:graphicData>
        </a:graphic>
      </p:graphicFrame>
      <p:graphicFrame>
        <p:nvGraphicFramePr>
          <p:cNvPr id="10" name="表格 9">
            <a:extLst>
              <a:ext uri="{FF2B5EF4-FFF2-40B4-BE49-F238E27FC236}">
                <a16:creationId xmlns:a16="http://schemas.microsoft.com/office/drawing/2014/main" id="{A21632FA-C4BC-4176-9254-D55858D52E8B}"/>
              </a:ext>
            </a:extLst>
          </p:cNvPr>
          <p:cNvGraphicFramePr>
            <a:graphicFrameLocks noGrp="1"/>
          </p:cNvGraphicFramePr>
          <p:nvPr>
            <p:extLst>
              <p:ext uri="{D42A27DB-BD31-4B8C-83A1-F6EECF244321}">
                <p14:modId xmlns:p14="http://schemas.microsoft.com/office/powerpoint/2010/main" val="3075801061"/>
              </p:ext>
            </p:extLst>
          </p:nvPr>
        </p:nvGraphicFramePr>
        <p:xfrm>
          <a:off x="640729" y="3490452"/>
          <a:ext cx="5098491" cy="2875180"/>
        </p:xfrm>
        <a:graphic>
          <a:graphicData uri="http://schemas.openxmlformats.org/drawingml/2006/table">
            <a:tbl>
              <a:tblPr firstRow="1" bandRow="1">
                <a:tableStyleId>{5940675A-B579-460E-94D1-54222C63F5DA}</a:tableStyleId>
              </a:tblPr>
              <a:tblGrid>
                <a:gridCol w="1699497">
                  <a:extLst>
                    <a:ext uri="{9D8B030D-6E8A-4147-A177-3AD203B41FA5}">
                      <a16:colId xmlns:a16="http://schemas.microsoft.com/office/drawing/2014/main" val="1413480720"/>
                    </a:ext>
                  </a:extLst>
                </a:gridCol>
                <a:gridCol w="1699497">
                  <a:extLst>
                    <a:ext uri="{9D8B030D-6E8A-4147-A177-3AD203B41FA5}">
                      <a16:colId xmlns:a16="http://schemas.microsoft.com/office/drawing/2014/main" val="2290010582"/>
                    </a:ext>
                  </a:extLst>
                </a:gridCol>
                <a:gridCol w="1699497">
                  <a:extLst>
                    <a:ext uri="{9D8B030D-6E8A-4147-A177-3AD203B41FA5}">
                      <a16:colId xmlns:a16="http://schemas.microsoft.com/office/drawing/2014/main" val="1596293978"/>
                    </a:ext>
                  </a:extLst>
                </a:gridCol>
              </a:tblGrid>
              <a:tr h="334939">
                <a:tc rowSpan="2">
                  <a:txBody>
                    <a:bodyPr/>
                    <a:lstStyle/>
                    <a:p>
                      <a:pPr algn="ctr"/>
                      <a:r>
                        <a:rPr lang="zh-CN" altLang="en-US" sz="1600" b="0"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现态</a:t>
                      </a:r>
                      <a:endParaRPr lang="en-US" altLang="zh-CN" sz="1600" b="0"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endParaRPr>
                    </a:p>
                    <a:p>
                      <a:pPr algn="ctr"/>
                      <a:r>
                        <a:rPr lang="en-US" altLang="zh-CN" sz="1600" b="0" i="1"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Q</a:t>
                      </a:r>
                      <a:r>
                        <a:rPr lang="en-US" altLang="zh-CN" sz="1600" b="0"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2</a:t>
                      </a:r>
                      <a:r>
                        <a:rPr lang="en-US" altLang="zh-CN" sz="1600" b="0" i="1"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Q</a:t>
                      </a:r>
                      <a:r>
                        <a:rPr lang="en-US" altLang="zh-CN" sz="1600" b="0"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1</a:t>
                      </a:r>
                      <a:r>
                        <a:rPr lang="en-US" altLang="zh-CN" sz="1600" b="0" i="1"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Q</a:t>
                      </a:r>
                      <a:r>
                        <a:rPr lang="en-US" altLang="zh-CN" sz="1600" b="0"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0</a:t>
                      </a:r>
                      <a:endParaRPr lang="zh-CN" altLang="en-US" sz="1600" b="0"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gridSpan="2">
                  <a:txBody>
                    <a:bodyPr/>
                    <a:lstStyle/>
                    <a:p>
                      <a:pPr algn="ctr"/>
                      <a:r>
                        <a:rPr lang="zh-CN" altLang="en-US" sz="1600" b="0"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次态 </a:t>
                      </a:r>
                      <a:r>
                        <a:rPr lang="en-US" altLang="zh-CN" sz="1600" b="0" i="1"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Q</a:t>
                      </a:r>
                      <a:r>
                        <a:rPr lang="en-US" altLang="zh-CN" sz="1600" b="0"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2</a:t>
                      </a:r>
                      <a:r>
                        <a:rPr lang="en-US" altLang="zh-CN" sz="1600" b="0" i="1"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next</a:t>
                      </a:r>
                      <a:r>
                        <a:rPr lang="en-US" altLang="zh-CN" sz="1600" b="0" i="1"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Q</a:t>
                      </a:r>
                      <a:r>
                        <a:rPr lang="en-US" altLang="zh-CN" sz="1600" b="0"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1</a:t>
                      </a:r>
                      <a:r>
                        <a:rPr lang="en-US" altLang="zh-CN" sz="1600" b="0" i="1"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next</a:t>
                      </a:r>
                      <a:r>
                        <a:rPr lang="en-US" altLang="zh-CN" sz="1600" b="0" i="1"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Q</a:t>
                      </a:r>
                      <a:r>
                        <a:rPr lang="en-US" altLang="zh-CN" sz="1600" b="0"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0</a:t>
                      </a:r>
                      <a:r>
                        <a:rPr lang="en-US" altLang="zh-CN" sz="1600" b="0" i="1"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next</a:t>
                      </a:r>
                      <a:endParaRPr lang="zh-CN" altLang="en-US" sz="1600" b="0" i="1" baseline="-2500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hMerge="1">
                  <a:txBody>
                    <a:bodyPr/>
                    <a:lstStyle/>
                    <a:p>
                      <a:pPr algn="ctr"/>
                      <a:endParaRPr lang="zh-CN" altLang="en-US"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extLst>
                  <a:ext uri="{0D108BD9-81ED-4DB2-BD59-A6C34878D82A}">
                    <a16:rowId xmlns:a16="http://schemas.microsoft.com/office/drawing/2014/main" val="1738135243"/>
                  </a:ext>
                </a:extLst>
              </a:tr>
              <a:tr h="282249">
                <a:tc vMerge="1">
                  <a:txBody>
                    <a:bodyPr/>
                    <a:lstStyle/>
                    <a:p>
                      <a:pPr algn="ctr"/>
                      <a:endParaRPr lang="zh-CN" altLang="en-US" sz="1600"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600" b="0"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(A=5)’</a:t>
                      </a:r>
                      <a:endParaRPr lang="zh-CN" altLang="en-US" sz="1600" b="0"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algn="ctr"/>
                      <a:r>
                        <a:rPr lang="en-US" altLang="zh-CN" sz="1600" b="0" i="0"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rPr>
                        <a:t>(A=5)</a:t>
                      </a:r>
                      <a:endParaRPr lang="zh-CN" altLang="en-US" sz="1600" b="0" i="1" baseline="0" dirty="0">
                        <a:solidFill>
                          <a:srgbClr val="0070C0"/>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860502173"/>
                  </a:ext>
                </a:extLst>
              </a:tr>
              <a:tr h="282249">
                <a:tc>
                  <a:txBody>
                    <a:bodyPr/>
                    <a:lstStyle/>
                    <a:p>
                      <a:pPr algn="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s_input</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algn="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s_extra</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001</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s_extra</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001</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252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193478557"/>
                  </a:ext>
                </a:extLst>
              </a:tr>
              <a:tr h="282249">
                <a:tc>
                  <a:txBody>
                    <a:bodyPr/>
                    <a:lstStyle/>
                    <a:p>
                      <a:pPr algn="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s_extra</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001</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s_notequal</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010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s_equal</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011</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252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871971075"/>
                  </a:ext>
                </a:extLst>
              </a:tr>
              <a:tr h="282249">
                <a:tc>
                  <a:txBody>
                    <a:bodyPr/>
                    <a:lstStyle/>
                    <a:p>
                      <a:pPr algn="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s_notequal</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010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s_output</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100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s_output</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100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252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3990762814"/>
                  </a:ext>
                </a:extLst>
              </a:tr>
              <a:tr h="282249">
                <a:tc>
                  <a:txBody>
                    <a:bodyPr/>
                    <a:lstStyle/>
                    <a:p>
                      <a:pPr algn="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s_equal</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011</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s_output</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100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s_output</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100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252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819470401"/>
                  </a:ext>
                </a:extLst>
              </a:tr>
              <a:tr h="282249">
                <a:tc>
                  <a:txBody>
                    <a:bodyPr/>
                    <a:lstStyle/>
                    <a:p>
                      <a:pPr algn="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s_output</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100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s_output</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100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b="0" i="1" baseline="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s_output</a:t>
                      </a:r>
                      <a:r>
                        <a:rPr lang="en-US" altLang="zh-CN"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100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252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4078521710"/>
                  </a:ext>
                </a:extLst>
              </a:tr>
              <a:tr h="282249">
                <a:tc>
                  <a:txBody>
                    <a:bodyPr/>
                    <a:lstStyle/>
                    <a:p>
                      <a:pPr algn="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Unused 101</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algn="ct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algn="ct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3109140004"/>
                  </a:ext>
                </a:extLst>
              </a:tr>
              <a:tr h="282249">
                <a:tc>
                  <a:txBody>
                    <a:bodyPr/>
                    <a:lstStyle/>
                    <a:p>
                      <a:pPr algn="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Unused 110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algn="ct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algn="ct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3499338132"/>
                  </a:ext>
                </a:extLst>
              </a:tr>
              <a:tr h="282249">
                <a:tc>
                  <a:txBody>
                    <a:bodyPr/>
                    <a:lstStyle/>
                    <a:p>
                      <a:pPr algn="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Unused 111</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18000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algn="ct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000</a:t>
                      </a:r>
                      <a:endParaRPr lang="zh-CN" altLang="en-US" sz="1600" b="0" i="1"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tc>
                  <a:txBody>
                    <a:bodyPr/>
                    <a:lstStyle/>
                    <a:p>
                      <a:pPr algn="ctr"/>
                      <a:r>
                        <a:rPr lang="en-US" altLang="zh-CN"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000</a:t>
                      </a:r>
                      <a:endParaRPr lang="zh-CN" altLang="en-US" sz="1600" b="0" baseline="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186545403"/>
                  </a:ext>
                </a:extLst>
              </a:tr>
            </a:tbl>
          </a:graphicData>
        </a:graphic>
      </p:graphicFrame>
      <p:graphicFrame>
        <p:nvGraphicFramePr>
          <p:cNvPr id="8" name="对象 7">
            <a:extLst>
              <a:ext uri="{FF2B5EF4-FFF2-40B4-BE49-F238E27FC236}">
                <a16:creationId xmlns:a16="http://schemas.microsoft.com/office/drawing/2014/main" id="{C25327A4-6A98-411A-A61B-48F5698D9A08}"/>
              </a:ext>
            </a:extLst>
          </p:cNvPr>
          <p:cNvGraphicFramePr>
            <a:graphicFrameLocks noChangeAspect="1"/>
          </p:cNvGraphicFramePr>
          <p:nvPr>
            <p:extLst>
              <p:ext uri="{D42A27DB-BD31-4B8C-83A1-F6EECF244321}">
                <p14:modId xmlns:p14="http://schemas.microsoft.com/office/powerpoint/2010/main" val="1104589861"/>
              </p:ext>
            </p:extLst>
          </p:nvPr>
        </p:nvGraphicFramePr>
        <p:xfrm>
          <a:off x="7267575" y="5380038"/>
          <a:ext cx="2906713" cy="1100137"/>
        </p:xfrm>
        <a:graphic>
          <a:graphicData uri="http://schemas.openxmlformats.org/presentationml/2006/ole">
            <mc:AlternateContent xmlns:mc="http://schemas.openxmlformats.org/markup-compatibility/2006">
              <mc:Choice xmlns:v="urn:schemas-microsoft-com:vml" Requires="v">
                <p:oleObj spid="_x0000_s8246" name="Equation" r:id="rId6" imgW="2145960" imgH="812520" progId="Equation.DSMT4">
                  <p:embed/>
                </p:oleObj>
              </mc:Choice>
              <mc:Fallback>
                <p:oleObj name="Equation" r:id="rId6" imgW="2145960" imgH="812520" progId="Equation.DSMT4">
                  <p:embed/>
                  <p:pic>
                    <p:nvPicPr>
                      <p:cNvPr id="0" name=""/>
                      <p:cNvPicPr/>
                      <p:nvPr/>
                    </p:nvPicPr>
                    <p:blipFill>
                      <a:blip r:embed="rId7"/>
                      <a:stretch>
                        <a:fillRect/>
                      </a:stretch>
                    </p:blipFill>
                    <p:spPr>
                      <a:xfrm>
                        <a:off x="7267575" y="5380038"/>
                        <a:ext cx="2906713" cy="1100137"/>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BF052A61-AF59-4920-BB4E-C8027D2B52AB}"/>
              </a:ext>
            </a:extLst>
          </p:cNvPr>
          <p:cNvSpPr txBox="1"/>
          <p:nvPr/>
        </p:nvSpPr>
        <p:spPr>
          <a:xfrm>
            <a:off x="10096467" y="6093707"/>
            <a:ext cx="907813" cy="400110"/>
          </a:xfrm>
          <a:prstGeom prst="rect">
            <a:avLst/>
          </a:prstGeom>
          <a:noFill/>
        </p:spPr>
        <p:txBody>
          <a:bodyPr wrap="none" rtlCol="0">
            <a:spAutoFit/>
          </a:bodyPr>
          <a:lstStyle/>
          <a:p>
            <a:r>
              <a:rPr lang="en-US" altLang="zh-CN" sz="2000" dirty="0">
                <a:solidFill>
                  <a:srgbClr val="0070C0"/>
                </a:solidFill>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A </a:t>
            </a:r>
            <a:r>
              <a:rPr lang="en-US" altLang="zh-CN" sz="2000" dirty="0">
                <a:solidFill>
                  <a:srgbClr val="0070C0"/>
                </a:solidFill>
                <a:latin typeface="Times New Roman" panose="02020603050405020304" pitchFamily="18" charset="0"/>
                <a:cs typeface="Times New Roman" panose="02020603050405020304" pitchFamily="18" charset="0"/>
              </a:rPr>
              <a:t>= 5)</a:t>
            </a:r>
            <a:endParaRPr lang="zh-CN" altLang="en-US" sz="2000" dirty="0">
              <a:solidFill>
                <a:srgbClr val="0070C0"/>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B29513A3-6C01-404B-9492-EF85E273424E}"/>
              </a:ext>
            </a:extLst>
          </p:cNvPr>
          <p:cNvSpPr txBox="1"/>
          <p:nvPr/>
        </p:nvSpPr>
        <p:spPr>
          <a:xfrm>
            <a:off x="8316604" y="798220"/>
            <a:ext cx="535724" cy="369332"/>
          </a:xfrm>
          <a:prstGeom prst="rect">
            <a:avLst/>
          </a:prstGeom>
          <a:noFill/>
        </p:spPr>
        <p:txBody>
          <a:bodyPr wrap="none" rtlCol="0">
            <a:spAutoFit/>
          </a:bodyPr>
          <a:lstStyle/>
          <a:p>
            <a:r>
              <a:rPr lang="en-US" altLang="zh-CN" dirty="0">
                <a:solidFill>
                  <a:srgbClr val="B01F24"/>
                </a:solidFill>
              </a:rPr>
              <a:t>000</a:t>
            </a:r>
            <a:endParaRPr lang="zh-CN" altLang="en-US" dirty="0">
              <a:solidFill>
                <a:srgbClr val="B01F24"/>
              </a:solidFill>
            </a:endParaRPr>
          </a:p>
        </p:txBody>
      </p:sp>
      <p:sp>
        <p:nvSpPr>
          <p:cNvPr id="26" name="文本框 25">
            <a:extLst>
              <a:ext uri="{FF2B5EF4-FFF2-40B4-BE49-F238E27FC236}">
                <a16:creationId xmlns:a16="http://schemas.microsoft.com/office/drawing/2014/main" id="{95BD3DF2-7590-475A-958A-DC6FF49CAAE0}"/>
              </a:ext>
            </a:extLst>
          </p:cNvPr>
          <p:cNvSpPr txBox="1"/>
          <p:nvPr/>
        </p:nvSpPr>
        <p:spPr>
          <a:xfrm>
            <a:off x="8350407" y="2023492"/>
            <a:ext cx="535724" cy="369332"/>
          </a:xfrm>
          <a:prstGeom prst="rect">
            <a:avLst/>
          </a:prstGeom>
          <a:noFill/>
        </p:spPr>
        <p:txBody>
          <a:bodyPr wrap="none" rtlCol="0">
            <a:spAutoFit/>
          </a:bodyPr>
          <a:lstStyle/>
          <a:p>
            <a:r>
              <a:rPr lang="en-US" altLang="zh-CN" dirty="0">
                <a:solidFill>
                  <a:srgbClr val="B01F24"/>
                </a:solidFill>
              </a:rPr>
              <a:t>001</a:t>
            </a:r>
            <a:endParaRPr lang="zh-CN" altLang="en-US" dirty="0">
              <a:solidFill>
                <a:srgbClr val="B01F24"/>
              </a:solidFill>
            </a:endParaRPr>
          </a:p>
        </p:txBody>
      </p:sp>
      <p:sp>
        <p:nvSpPr>
          <p:cNvPr id="27" name="文本框 26">
            <a:extLst>
              <a:ext uri="{FF2B5EF4-FFF2-40B4-BE49-F238E27FC236}">
                <a16:creationId xmlns:a16="http://schemas.microsoft.com/office/drawing/2014/main" id="{003D3F6E-56B4-40B1-BA00-DEB173B8F5FF}"/>
              </a:ext>
            </a:extLst>
          </p:cNvPr>
          <p:cNvSpPr txBox="1"/>
          <p:nvPr/>
        </p:nvSpPr>
        <p:spPr>
          <a:xfrm>
            <a:off x="8603764" y="3230943"/>
            <a:ext cx="535724" cy="369332"/>
          </a:xfrm>
          <a:prstGeom prst="rect">
            <a:avLst/>
          </a:prstGeom>
          <a:noFill/>
        </p:spPr>
        <p:txBody>
          <a:bodyPr wrap="none" rtlCol="0">
            <a:spAutoFit/>
          </a:bodyPr>
          <a:lstStyle/>
          <a:p>
            <a:r>
              <a:rPr lang="en-US" altLang="zh-CN" dirty="0">
                <a:solidFill>
                  <a:srgbClr val="B01F24"/>
                </a:solidFill>
              </a:rPr>
              <a:t>010</a:t>
            </a:r>
            <a:endParaRPr lang="zh-CN" altLang="en-US" dirty="0">
              <a:solidFill>
                <a:srgbClr val="B01F24"/>
              </a:solidFill>
            </a:endParaRPr>
          </a:p>
        </p:txBody>
      </p:sp>
      <p:sp>
        <p:nvSpPr>
          <p:cNvPr id="28" name="文本框 27">
            <a:extLst>
              <a:ext uri="{FF2B5EF4-FFF2-40B4-BE49-F238E27FC236}">
                <a16:creationId xmlns:a16="http://schemas.microsoft.com/office/drawing/2014/main" id="{4E4509F9-48C7-48EB-8055-B7856F2FBA22}"/>
              </a:ext>
            </a:extLst>
          </p:cNvPr>
          <p:cNvSpPr txBox="1"/>
          <p:nvPr/>
        </p:nvSpPr>
        <p:spPr>
          <a:xfrm>
            <a:off x="9176426" y="3230943"/>
            <a:ext cx="535724" cy="369332"/>
          </a:xfrm>
          <a:prstGeom prst="rect">
            <a:avLst/>
          </a:prstGeom>
          <a:noFill/>
        </p:spPr>
        <p:txBody>
          <a:bodyPr wrap="none" rtlCol="0">
            <a:spAutoFit/>
          </a:bodyPr>
          <a:lstStyle/>
          <a:p>
            <a:r>
              <a:rPr lang="en-US" altLang="zh-CN" dirty="0">
                <a:solidFill>
                  <a:srgbClr val="B01F24"/>
                </a:solidFill>
              </a:rPr>
              <a:t>011</a:t>
            </a:r>
            <a:endParaRPr lang="zh-CN" altLang="en-US" dirty="0">
              <a:solidFill>
                <a:srgbClr val="B01F24"/>
              </a:solidFill>
            </a:endParaRPr>
          </a:p>
        </p:txBody>
      </p:sp>
      <p:sp>
        <p:nvSpPr>
          <p:cNvPr id="29" name="文本框 28">
            <a:extLst>
              <a:ext uri="{FF2B5EF4-FFF2-40B4-BE49-F238E27FC236}">
                <a16:creationId xmlns:a16="http://schemas.microsoft.com/office/drawing/2014/main" id="{15184A1B-E550-4DC9-900B-F01D194151E2}"/>
              </a:ext>
            </a:extLst>
          </p:cNvPr>
          <p:cNvSpPr txBox="1"/>
          <p:nvPr/>
        </p:nvSpPr>
        <p:spPr>
          <a:xfrm>
            <a:off x="8346100" y="4459208"/>
            <a:ext cx="535724" cy="369332"/>
          </a:xfrm>
          <a:prstGeom prst="rect">
            <a:avLst/>
          </a:prstGeom>
          <a:noFill/>
        </p:spPr>
        <p:txBody>
          <a:bodyPr wrap="none" rtlCol="0">
            <a:spAutoFit/>
          </a:bodyPr>
          <a:lstStyle/>
          <a:p>
            <a:r>
              <a:rPr lang="en-US" altLang="zh-CN" dirty="0">
                <a:solidFill>
                  <a:srgbClr val="B01F24"/>
                </a:solidFill>
              </a:rPr>
              <a:t>100</a:t>
            </a:r>
            <a:endParaRPr lang="zh-CN" altLang="en-US" dirty="0">
              <a:solidFill>
                <a:srgbClr val="B01F24"/>
              </a:solidFill>
            </a:endParaRPr>
          </a:p>
        </p:txBody>
      </p:sp>
      <p:sp>
        <p:nvSpPr>
          <p:cNvPr id="30" name="Rectangle 5">
            <a:extLst>
              <a:ext uri="{FF2B5EF4-FFF2-40B4-BE49-F238E27FC236}">
                <a16:creationId xmlns:a16="http://schemas.microsoft.com/office/drawing/2014/main" id="{F27AE897-84CE-44C2-99D2-AC8C7FDCF70D}"/>
              </a:ext>
            </a:extLst>
          </p:cNvPr>
          <p:cNvSpPr>
            <a:spLocks noChangeArrowheads="1"/>
          </p:cNvSpPr>
          <p:nvPr/>
        </p:nvSpPr>
        <p:spPr bwMode="auto">
          <a:xfrm>
            <a:off x="5112135" y="877471"/>
            <a:ext cx="2773812" cy="1483483"/>
          </a:xfrm>
          <a:prstGeom prst="rect">
            <a:avLst/>
          </a:prstGeom>
          <a:solidFill>
            <a:schemeClr val="bg1"/>
          </a:solidFill>
          <a:ln w="9525">
            <a:solidFill>
              <a:srgbClr val="C00000"/>
            </a:solidFill>
            <a:miter lim="800000"/>
            <a:headEnd/>
            <a:tailEnd/>
          </a:ln>
        </p:spPr>
        <p:txBody>
          <a:bodyPr wrap="square" lIns="144000" rIns="73002" anchor="ctr">
            <a:spAutoFit/>
          </a:bodyPr>
          <a:lstStyle>
            <a:lvl1pPr>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tabLst>
                <a:tab pos="228600" algn="l"/>
                <a:tab pos="342900" algn="l"/>
                <a:tab pos="457200" algn="l"/>
                <a:tab pos="571500" algn="l"/>
                <a:tab pos="685800" algn="l"/>
                <a:tab pos="800100" algn="l"/>
                <a:tab pos="914400" algn="l"/>
                <a:tab pos="1028700" algn="l"/>
                <a:tab pos="1143000" algn="l"/>
                <a:tab pos="1257300" algn="l"/>
                <a:tab pos="1371600" algn="l"/>
                <a:tab pos="1485900" algn="l"/>
                <a:tab pos="1600200" algn="l"/>
                <a:tab pos="1828800" algn="l"/>
                <a:tab pos="2057400" algn="l"/>
                <a:tab pos="2286000"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ClrTx/>
              <a:buNone/>
            </a:pPr>
            <a:r>
              <a:rPr lang="en-US" altLang="zh-CN" sz="1600" dirty="0">
                <a:latin typeface="Courier New" panose="02070309020205020404" pitchFamily="49" charset="0"/>
                <a:cs typeface="Courier New" panose="02070309020205020404" pitchFamily="49" charset="0"/>
              </a:rPr>
              <a:t>1					INPUT </a:t>
            </a:r>
            <a:r>
              <a:rPr lang="en-US" altLang="zh-CN" sz="1600" i="1" dirty="0">
                <a:latin typeface="Courier New" panose="02070309020205020404" pitchFamily="49" charset="0"/>
                <a:cs typeface="Courier New" panose="02070309020205020404" pitchFamily="49" charset="0"/>
              </a:rPr>
              <a:t>A</a:t>
            </a:r>
          </a:p>
          <a:p>
            <a:pPr eaLnBrk="1" hangingPunct="1">
              <a:lnSpc>
                <a:spcPct val="80000"/>
              </a:lnSpc>
              <a:spcBef>
                <a:spcPct val="0"/>
              </a:spcBef>
              <a:buClrTx/>
              <a:buNone/>
            </a:pPr>
            <a:r>
              <a:rPr lang="en-US" altLang="zh-CN" sz="1600" dirty="0">
                <a:latin typeface="Courier New" panose="02070309020205020404" pitchFamily="49" charset="0"/>
                <a:cs typeface="Courier New" panose="02070309020205020404" pitchFamily="49" charset="0"/>
              </a:rPr>
              <a:t>2					IF (</a:t>
            </a:r>
            <a:r>
              <a:rPr lang="en-US" altLang="zh-CN" sz="1600" i="1" dirty="0">
                <a:latin typeface="Courier New" panose="02070309020205020404" pitchFamily="49" charset="0"/>
                <a:cs typeface="Courier New" panose="02070309020205020404" pitchFamily="49" charset="0"/>
              </a:rPr>
              <a:t>A</a:t>
            </a:r>
            <a:r>
              <a:rPr lang="en-US" altLang="zh-CN" sz="1600" dirty="0">
                <a:latin typeface="Courier New" panose="02070309020205020404" pitchFamily="49" charset="0"/>
                <a:cs typeface="Courier New" panose="02070309020205020404" pitchFamily="49" charset="0"/>
              </a:rPr>
              <a:t> = 5) THEN</a:t>
            </a:r>
            <a:endParaRPr lang="en-US" altLang="zh-CN" sz="1600" dirty="0">
              <a:latin typeface="Courier New" panose="02070309020205020404" pitchFamily="49" charset="0"/>
              <a:cs typeface="Courier New" panose="02070309020205020404" pitchFamily="49" charset="0"/>
              <a:sym typeface="Symbol" panose="05050102010706020507" pitchFamily="18" charset="2"/>
            </a:endParaRP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3					 		</a:t>
            </a:r>
            <a:r>
              <a:rPr lang="en-US" altLang="zh-CN" sz="16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600" dirty="0">
                <a:latin typeface="Courier New" panose="02070309020205020404" pitchFamily="49" charset="0"/>
                <a:cs typeface="Courier New" panose="02070309020205020404" pitchFamily="49" charset="0"/>
                <a:sym typeface="Symbol" panose="05050102010706020507" pitchFamily="18" charset="2"/>
              </a:rPr>
              <a:t> = 8</a:t>
            </a: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4					ELSE</a:t>
            </a: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5								</a:t>
            </a:r>
            <a:r>
              <a:rPr lang="en-US" altLang="zh-CN" sz="1600" i="1" dirty="0">
                <a:latin typeface="Courier New" panose="02070309020205020404" pitchFamily="49" charset="0"/>
                <a:cs typeface="Courier New" panose="02070309020205020404" pitchFamily="49" charset="0"/>
                <a:sym typeface="Symbol" panose="05050102010706020507" pitchFamily="18" charset="2"/>
              </a:rPr>
              <a:t>B</a:t>
            </a:r>
            <a:r>
              <a:rPr lang="en-US" altLang="zh-CN" sz="1600" dirty="0">
                <a:latin typeface="Courier New" panose="02070309020205020404" pitchFamily="49" charset="0"/>
                <a:cs typeface="Courier New" panose="02070309020205020404" pitchFamily="49" charset="0"/>
                <a:sym typeface="Symbol" panose="05050102010706020507" pitchFamily="18" charset="2"/>
              </a:rPr>
              <a:t> =13</a:t>
            </a: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6					END IF</a:t>
            </a:r>
          </a:p>
          <a:p>
            <a:pPr>
              <a:lnSpc>
                <a:spcPct val="80000"/>
              </a:lnSpc>
              <a:spcBef>
                <a:spcPct val="0"/>
              </a:spcBef>
              <a:buClrTx/>
              <a:buNone/>
            </a:pPr>
            <a:r>
              <a:rPr lang="en-US" altLang="zh-CN" sz="1600" dirty="0">
                <a:latin typeface="Courier New" panose="02070309020205020404" pitchFamily="49" charset="0"/>
                <a:cs typeface="Courier New" panose="02070309020205020404" pitchFamily="49" charset="0"/>
                <a:sym typeface="Symbol" panose="05050102010706020507" pitchFamily="18" charset="2"/>
              </a:rPr>
              <a:t>7					OUTPUT </a:t>
            </a:r>
            <a:r>
              <a:rPr lang="en-US" altLang="zh-CN" sz="1600" i="1" dirty="0">
                <a:latin typeface="Courier New" panose="02070309020205020404" pitchFamily="49" charset="0"/>
                <a:cs typeface="Courier New" panose="02070309020205020404" pitchFamily="49" charset="0"/>
                <a:sym typeface="Symbol" panose="05050102010706020507" pitchFamily="18" charset="2"/>
              </a:rPr>
              <a:t>B</a:t>
            </a:r>
          </a:p>
        </p:txBody>
      </p:sp>
    </p:spTree>
    <p:extLst>
      <p:ext uri="{BB962C8B-B14F-4D97-AF65-F5344CB8AC3E}">
        <p14:creationId xmlns:p14="http://schemas.microsoft.com/office/powerpoint/2010/main" val="41224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6" grpId="0"/>
      <p:bldP spid="27" grpId="0"/>
      <p:bldP spid="28"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id="{26B6D8B2-B1B0-45F2-81B9-CD0AF04F7653}"/>
              </a:ext>
            </a:extLst>
          </p:cNvPr>
          <p:cNvGraphicFramePr>
            <a:graphicFrameLocks noGrp="1"/>
          </p:cNvGraphicFramePr>
          <p:nvPr>
            <p:extLst>
              <p:ext uri="{D42A27DB-BD31-4B8C-83A1-F6EECF244321}">
                <p14:modId xmlns:p14="http://schemas.microsoft.com/office/powerpoint/2010/main" val="2387424330"/>
              </p:ext>
            </p:extLst>
          </p:nvPr>
        </p:nvGraphicFramePr>
        <p:xfrm>
          <a:off x="6096000" y="3523169"/>
          <a:ext cx="5065581" cy="1411245"/>
        </p:xfrm>
        <a:graphic>
          <a:graphicData uri="http://schemas.openxmlformats.org/drawingml/2006/table">
            <a:tbl>
              <a:tblPr firstRow="1" bandRow="1">
                <a:tableStyleId>{5940675A-B579-460E-94D1-54222C63F5DA}</a:tableStyleId>
              </a:tblPr>
              <a:tblGrid>
                <a:gridCol w="780755">
                  <a:extLst>
                    <a:ext uri="{9D8B030D-6E8A-4147-A177-3AD203B41FA5}">
                      <a16:colId xmlns:a16="http://schemas.microsoft.com/office/drawing/2014/main" val="1413480720"/>
                    </a:ext>
                  </a:extLst>
                </a:gridCol>
                <a:gridCol w="1111045">
                  <a:extLst>
                    <a:ext uri="{9D8B030D-6E8A-4147-A177-3AD203B41FA5}">
                      <a16:colId xmlns:a16="http://schemas.microsoft.com/office/drawing/2014/main" val="2290010582"/>
                    </a:ext>
                  </a:extLst>
                </a:gridCol>
                <a:gridCol w="837263">
                  <a:extLst>
                    <a:ext uri="{9D8B030D-6E8A-4147-A177-3AD203B41FA5}">
                      <a16:colId xmlns:a16="http://schemas.microsoft.com/office/drawing/2014/main" val="1596293978"/>
                    </a:ext>
                  </a:extLst>
                </a:gridCol>
                <a:gridCol w="837263">
                  <a:extLst>
                    <a:ext uri="{9D8B030D-6E8A-4147-A177-3AD203B41FA5}">
                      <a16:colId xmlns:a16="http://schemas.microsoft.com/office/drawing/2014/main" val="2246619000"/>
                    </a:ext>
                  </a:extLst>
                </a:gridCol>
                <a:gridCol w="837263">
                  <a:extLst>
                    <a:ext uri="{9D8B030D-6E8A-4147-A177-3AD203B41FA5}">
                      <a16:colId xmlns:a16="http://schemas.microsoft.com/office/drawing/2014/main" val="2000231982"/>
                    </a:ext>
                  </a:extLst>
                </a:gridCol>
                <a:gridCol w="661992">
                  <a:extLst>
                    <a:ext uri="{9D8B030D-6E8A-4147-A177-3AD203B41FA5}">
                      <a16:colId xmlns:a16="http://schemas.microsoft.com/office/drawing/2014/main" val="2915800500"/>
                    </a:ext>
                  </a:extLst>
                </a:gridCol>
              </a:tblGrid>
              <a:tr h="282249">
                <a:tc>
                  <a:txBody>
                    <a:bodyPr/>
                    <a:lstStyle/>
                    <a:p>
                      <a:pPr algn="ctr"/>
                      <a:r>
                        <a:rPr lang="zh-CN" altLang="en-US" sz="1600"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控制字</a:t>
                      </a: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zh-CN" altLang="en-US" sz="1600"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指令</a:t>
                      </a: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600" i="1" baseline="0" dirty="0" err="1">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Aload</a:t>
                      </a:r>
                      <a:endParaRPr lang="zh-CN" altLang="en-US"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600" i="1" baseline="0" dirty="0" err="1">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Muxsel</a:t>
                      </a:r>
                      <a:endParaRPr lang="zh-CN" altLang="en-US"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600" i="1" baseline="0" dirty="0" err="1">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Bload</a:t>
                      </a:r>
                      <a:endParaRPr lang="zh-CN" altLang="en-US"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Out</a:t>
                      </a:r>
                      <a:endParaRPr lang="zh-CN" altLang="en-US" sz="16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extLst>
                  <a:ext uri="{0D108BD9-81ED-4DB2-BD59-A6C34878D82A}">
                    <a16:rowId xmlns:a16="http://schemas.microsoft.com/office/drawing/2014/main" val="2860502173"/>
                  </a:ext>
                </a:extLst>
              </a:tr>
              <a:tr h="282249">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INPUT </a:t>
                      </a:r>
                      <a:r>
                        <a:rPr lang="en-US" altLang="zh-CN" sz="1600" i="1" baseline="0" dirty="0">
                          <a:latin typeface="Courier New" panose="02070309020205020404" pitchFamily="49" charset="0"/>
                          <a:ea typeface="微软雅黑 Light" panose="020B0502040204020203" pitchFamily="34" charset="-122"/>
                          <a:cs typeface="Courier New" panose="02070309020205020404" pitchFamily="49" charset="0"/>
                        </a:rPr>
                        <a:t>A</a:t>
                      </a:r>
                      <a:endParaRPr lang="zh-CN" altLang="en-US" sz="1600" i="1"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extLst>
                  <a:ext uri="{0D108BD9-81ED-4DB2-BD59-A6C34878D82A}">
                    <a16:rowId xmlns:a16="http://schemas.microsoft.com/office/drawing/2014/main" val="2193478557"/>
                  </a:ext>
                </a:extLst>
              </a:tr>
              <a:tr h="282249">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2</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i="1" baseline="0" dirty="0">
                          <a:latin typeface="Courier New" panose="02070309020205020404" pitchFamily="49" charset="0"/>
                          <a:ea typeface="微软雅黑 Light" panose="020B0502040204020203" pitchFamily="34" charset="-122"/>
                          <a:cs typeface="Courier New" panose="02070309020205020404" pitchFamily="49" charset="0"/>
                        </a:rPr>
                        <a:t>B</a:t>
                      </a: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=8</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extLst>
                  <a:ext uri="{0D108BD9-81ED-4DB2-BD59-A6C34878D82A}">
                    <a16:rowId xmlns:a16="http://schemas.microsoft.com/office/drawing/2014/main" val="871971075"/>
                  </a:ext>
                </a:extLst>
              </a:tr>
              <a:tr h="282249">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3</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i="1" baseline="0" dirty="0">
                          <a:latin typeface="Courier New" panose="02070309020205020404" pitchFamily="49" charset="0"/>
                          <a:ea typeface="微软雅黑 Light" panose="020B0502040204020203" pitchFamily="34" charset="-122"/>
                          <a:cs typeface="Courier New" panose="02070309020205020404" pitchFamily="49" charset="0"/>
                        </a:rPr>
                        <a:t>B</a:t>
                      </a: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=13</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3FFF3"/>
                    </a:solidFill>
                  </a:tcPr>
                </a:tc>
                <a:extLst>
                  <a:ext uri="{0D108BD9-81ED-4DB2-BD59-A6C34878D82A}">
                    <a16:rowId xmlns:a16="http://schemas.microsoft.com/office/drawing/2014/main" val="3990762814"/>
                  </a:ext>
                </a:extLst>
              </a:tr>
              <a:tr h="282249">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4</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OUTPUT </a:t>
                      </a:r>
                      <a:r>
                        <a:rPr lang="en-US" altLang="zh-CN" sz="1600" i="1" baseline="0" dirty="0">
                          <a:latin typeface="Courier New" panose="02070309020205020404" pitchFamily="49" charset="0"/>
                          <a:ea typeface="微软雅黑 Light" panose="020B0502040204020203" pitchFamily="34" charset="-122"/>
                          <a:cs typeface="Courier New" panose="02070309020205020404" pitchFamily="49" charset="0"/>
                        </a:rPr>
                        <a:t>B</a:t>
                      </a:r>
                      <a:endParaRPr lang="zh-CN" altLang="en-US" sz="1600" i="1"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tc>
                  <a:txBody>
                    <a:bodyPr/>
                    <a:lstStyle/>
                    <a:p>
                      <a:pPr algn="ctr"/>
                      <a:r>
                        <a:rPr lang="en-US" altLang="zh-CN" sz="1600" baseline="0" dirty="0">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600" baseline="0" dirty="0">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F3FFF3"/>
                    </a:solidFill>
                  </a:tcPr>
                </a:tc>
                <a:extLst>
                  <a:ext uri="{0D108BD9-81ED-4DB2-BD59-A6C34878D82A}">
                    <a16:rowId xmlns:a16="http://schemas.microsoft.com/office/drawing/2014/main" val="1186545403"/>
                  </a:ext>
                </a:extLst>
              </a:tr>
            </a:tbl>
          </a:graphicData>
        </a:graphic>
      </p:graphicFrame>
      <p:sp>
        <p:nvSpPr>
          <p:cNvPr id="2" name="标题 1"/>
          <p:cNvSpPr>
            <a:spLocks noGrp="1"/>
          </p:cNvSpPr>
          <p:nvPr>
            <p:ph type="title"/>
          </p:nvPr>
        </p:nvSpPr>
        <p:spPr/>
        <p:txBody>
          <a:bodyPr/>
          <a:lstStyle/>
          <a:p>
            <a:r>
              <a:rPr lang="zh-CN" altLang="en-US"/>
              <a:t>控制单元设计步骤 </a:t>
            </a:r>
            <a:r>
              <a:rPr lang="en-US" altLang="zh-CN"/>
              <a:t>(2)</a:t>
            </a:r>
            <a:endParaRPr lang="zh-CN" altLang="en-US" dirty="0"/>
          </a:p>
        </p:txBody>
      </p:sp>
      <p:sp>
        <p:nvSpPr>
          <p:cNvPr id="7" name="内容占位符 6"/>
          <p:cNvSpPr>
            <a:spLocks noGrp="1"/>
          </p:cNvSpPr>
          <p:nvPr>
            <p:ph idx="1"/>
          </p:nvPr>
        </p:nvSpPr>
        <p:spPr/>
        <p:txBody>
          <a:bodyPr/>
          <a:lstStyle/>
          <a:p>
            <a:r>
              <a:rPr lang="zh-CN" altLang="en-US" dirty="0"/>
              <a:t>根据每个状态的控制字写出对应的输出逻辑真值表和表达式</a:t>
            </a:r>
          </a:p>
          <a:p>
            <a:endParaRPr lang="zh-CN" altLang="en-US" dirty="0"/>
          </a:p>
        </p:txBody>
      </p:sp>
      <p:graphicFrame>
        <p:nvGraphicFramePr>
          <p:cNvPr id="6" name="表格 5">
            <a:extLst>
              <a:ext uri="{FF2B5EF4-FFF2-40B4-BE49-F238E27FC236}">
                <a16:creationId xmlns:a16="http://schemas.microsoft.com/office/drawing/2014/main" id="{410F2DFF-9FF1-4631-B01D-3207020AB671}"/>
              </a:ext>
            </a:extLst>
          </p:cNvPr>
          <p:cNvGraphicFramePr>
            <a:graphicFrameLocks noGrp="1"/>
          </p:cNvGraphicFramePr>
          <p:nvPr>
            <p:extLst>
              <p:ext uri="{D42A27DB-BD31-4B8C-83A1-F6EECF244321}">
                <p14:modId xmlns:p14="http://schemas.microsoft.com/office/powerpoint/2010/main" val="4182345057"/>
              </p:ext>
            </p:extLst>
          </p:nvPr>
        </p:nvGraphicFramePr>
        <p:xfrm>
          <a:off x="5312056" y="2596952"/>
          <a:ext cx="6357953" cy="3614742"/>
        </p:xfrm>
        <a:graphic>
          <a:graphicData uri="http://schemas.openxmlformats.org/drawingml/2006/table">
            <a:tbl>
              <a:tblPr firstRow="1" bandRow="1">
                <a:tableStyleId>{5940675A-B579-460E-94D1-54222C63F5DA}</a:tableStyleId>
              </a:tblPr>
              <a:tblGrid>
                <a:gridCol w="1042219">
                  <a:extLst>
                    <a:ext uri="{9D8B030D-6E8A-4147-A177-3AD203B41FA5}">
                      <a16:colId xmlns:a16="http://schemas.microsoft.com/office/drawing/2014/main" val="1413480720"/>
                    </a:ext>
                  </a:extLst>
                </a:gridCol>
                <a:gridCol w="1877962">
                  <a:extLst>
                    <a:ext uri="{9D8B030D-6E8A-4147-A177-3AD203B41FA5}">
                      <a16:colId xmlns:a16="http://schemas.microsoft.com/office/drawing/2014/main" val="2290010582"/>
                    </a:ext>
                  </a:extLst>
                </a:gridCol>
                <a:gridCol w="921595">
                  <a:extLst>
                    <a:ext uri="{9D8B030D-6E8A-4147-A177-3AD203B41FA5}">
                      <a16:colId xmlns:a16="http://schemas.microsoft.com/office/drawing/2014/main" val="1596293978"/>
                    </a:ext>
                  </a:extLst>
                </a:gridCol>
                <a:gridCol w="1052052">
                  <a:extLst>
                    <a:ext uri="{9D8B030D-6E8A-4147-A177-3AD203B41FA5}">
                      <a16:colId xmlns:a16="http://schemas.microsoft.com/office/drawing/2014/main" val="2246619000"/>
                    </a:ext>
                  </a:extLst>
                </a:gridCol>
                <a:gridCol w="808882">
                  <a:extLst>
                    <a:ext uri="{9D8B030D-6E8A-4147-A177-3AD203B41FA5}">
                      <a16:colId xmlns:a16="http://schemas.microsoft.com/office/drawing/2014/main" val="2000231982"/>
                    </a:ext>
                  </a:extLst>
                </a:gridCol>
                <a:gridCol w="655243">
                  <a:extLst>
                    <a:ext uri="{9D8B030D-6E8A-4147-A177-3AD203B41FA5}">
                      <a16:colId xmlns:a16="http://schemas.microsoft.com/office/drawing/2014/main" val="2915800500"/>
                    </a:ext>
                  </a:extLst>
                </a:gridCol>
              </a:tblGrid>
              <a:tr h="4016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chemeClr val="bg1"/>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Q</a:t>
                      </a:r>
                      <a:r>
                        <a:rPr kumimoji="0" lang="en-US" altLang="zh-CN" sz="1800" b="0" i="0" u="none" strike="noStrike" kern="1200" cap="none" spc="0" normalizeH="0" baseline="-25000" noProof="0" dirty="0">
                          <a:ln>
                            <a:noFill/>
                          </a:ln>
                          <a:solidFill>
                            <a:schemeClr val="bg1"/>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2</a:t>
                      </a:r>
                      <a:r>
                        <a:rPr kumimoji="0" lang="en-US" altLang="zh-CN" sz="1800" b="0" i="1" u="none" strike="noStrike" kern="1200" cap="none" spc="0" normalizeH="0" baseline="0" noProof="0" dirty="0">
                          <a:ln>
                            <a:noFill/>
                          </a:ln>
                          <a:solidFill>
                            <a:schemeClr val="bg1"/>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Q</a:t>
                      </a:r>
                      <a:r>
                        <a:rPr kumimoji="0" lang="en-US" altLang="zh-CN" sz="1800" b="0" i="0" u="none" strike="noStrike" kern="1200" cap="none" spc="0" normalizeH="0" baseline="-25000" noProof="0" dirty="0">
                          <a:ln>
                            <a:noFill/>
                          </a:ln>
                          <a:solidFill>
                            <a:schemeClr val="bg1"/>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1</a:t>
                      </a:r>
                      <a:r>
                        <a:rPr kumimoji="0" lang="en-US" altLang="zh-CN" sz="1800" b="0" i="1" u="none" strike="noStrike" kern="1200" cap="none" spc="0" normalizeH="0" baseline="0" noProof="0" dirty="0">
                          <a:ln>
                            <a:noFill/>
                          </a:ln>
                          <a:solidFill>
                            <a:schemeClr val="bg1"/>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Q</a:t>
                      </a:r>
                      <a:r>
                        <a:rPr kumimoji="0" lang="en-US" altLang="zh-CN" sz="1800" b="0" i="0" u="none" strike="noStrike" kern="1200" cap="none" spc="0" normalizeH="0" baseline="-25000" noProof="0" dirty="0">
                          <a:ln>
                            <a:noFill/>
                          </a:ln>
                          <a:solidFill>
                            <a:schemeClr val="bg1"/>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0</a:t>
                      </a:r>
                      <a:endParaRPr kumimoji="0" lang="zh-CN" altLang="en-US" sz="1800" b="0" i="0" u="none" strike="noStrike" kern="1200" cap="none" spc="0" normalizeH="0" baseline="-25000" noProof="0" dirty="0">
                        <a:ln>
                          <a:noFill/>
                        </a:ln>
                        <a:solidFill>
                          <a:schemeClr val="bg1"/>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zh-CN" altLang="en-US" sz="1800"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指令</a:t>
                      </a: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800" i="1" baseline="0" dirty="0" err="1">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Aload</a:t>
                      </a:r>
                      <a:endParaRPr lang="zh-CN" altLang="en-US" sz="18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800" i="1" baseline="0" dirty="0" err="1">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Muxsel</a:t>
                      </a:r>
                      <a:endParaRPr lang="zh-CN" altLang="en-US" sz="18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800" i="1" baseline="0" dirty="0" err="1">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Bload</a:t>
                      </a:r>
                      <a:endParaRPr lang="zh-CN" altLang="en-US" sz="18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tc>
                  <a:txBody>
                    <a:bodyPr/>
                    <a:lstStyle/>
                    <a:p>
                      <a:pPr algn="ctr"/>
                      <a:r>
                        <a:rPr lang="en-US" altLang="zh-CN" sz="18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rPr>
                        <a:t>Out</a:t>
                      </a:r>
                      <a:endParaRPr lang="zh-CN" altLang="en-US" sz="1800" i="1" baseline="0" dirty="0">
                        <a:solidFill>
                          <a:schemeClr val="bg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0070C0"/>
                    </a:solidFill>
                  </a:tcPr>
                </a:tc>
                <a:extLst>
                  <a:ext uri="{0D108BD9-81ED-4DB2-BD59-A6C34878D82A}">
                    <a16:rowId xmlns:a16="http://schemas.microsoft.com/office/drawing/2014/main" val="2860502173"/>
                  </a:ext>
                </a:extLst>
              </a:tr>
              <a:tr h="401638">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000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INPUT </a:t>
                      </a:r>
                      <a:r>
                        <a:rPr lang="en-US" altLang="zh-CN" sz="1800" i="1"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A</a:t>
                      </a:r>
                      <a:endParaRPr lang="zh-CN" altLang="en-US" sz="1800" i="1"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3478557"/>
                  </a:ext>
                </a:extLst>
              </a:tr>
              <a:tr h="401638">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001</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i="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No operation</a:t>
                      </a:r>
                      <a:endParaRPr lang="zh-CN" altLang="en-US" sz="1800" i="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71971075"/>
                  </a:ext>
                </a:extLst>
              </a:tr>
              <a:tr h="401638">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010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i="1"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B</a:t>
                      </a: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=13</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90762814"/>
                  </a:ext>
                </a:extLst>
              </a:tr>
              <a:tr h="401638">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011</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i="1"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B</a:t>
                      </a: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=8</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kern="12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86545403"/>
                  </a:ext>
                </a:extLst>
              </a:tr>
              <a:tr h="401638">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100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OUTPUT </a:t>
                      </a:r>
                      <a:r>
                        <a:rPr lang="en-US" altLang="zh-CN" sz="1800" i="1"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B</a:t>
                      </a:r>
                      <a:endParaRPr lang="zh-CN" altLang="en-US" sz="1800" i="1"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679008492"/>
                  </a:ext>
                </a:extLst>
              </a:tr>
              <a:tr h="401638">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101</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i="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No operation</a:t>
                      </a:r>
                      <a:endParaRPr lang="zh-CN" altLang="en-US" sz="1800" i="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17700278"/>
                  </a:ext>
                </a:extLst>
              </a:tr>
              <a:tr h="401638">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110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i="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No operation</a:t>
                      </a:r>
                      <a:endParaRPr lang="zh-CN" altLang="en-US" sz="1800" i="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93707714"/>
                  </a:ext>
                </a:extLst>
              </a:tr>
              <a:tr h="401638">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111</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solidFill>
                        <a:srgbClr val="0070C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i="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No operation</a:t>
                      </a:r>
                      <a:endParaRPr lang="zh-CN" altLang="en-US" sz="1800" i="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sym typeface="Symbol" panose="05050102010706020507" pitchFamily="18" charset="2"/>
                        </a:rPr>
                        <a:t></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chemeClr val="bg1"/>
                    </a:solidFill>
                  </a:tcPr>
                </a:tc>
                <a:tc>
                  <a:txBody>
                    <a:bodyPr/>
                    <a:lstStyle/>
                    <a:p>
                      <a:pPr algn="ctr"/>
                      <a:r>
                        <a:rPr lang="en-US" altLang="zh-CN"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rPr>
                        <a:t>0</a:t>
                      </a:r>
                      <a:endParaRPr lang="zh-CN" altLang="en-US" sz="1800" baseline="0" dirty="0">
                        <a:solidFill>
                          <a:schemeClr val="tx1"/>
                        </a:solidFill>
                        <a:latin typeface="Courier New" panose="02070309020205020404" pitchFamily="49" charset="0"/>
                        <a:ea typeface="微软雅黑 Light" panose="020B0502040204020203" pitchFamily="34" charset="-122"/>
                        <a:cs typeface="Courier New" panose="02070309020205020404" pitchFamily="49" charset="0"/>
                      </a:endParaRPr>
                    </a:p>
                  </a:txBody>
                  <a:tcPr marL="0" marR="0" marT="0" marB="0" anchor="ctr">
                    <a:lnL w="9525" cap="flat" cmpd="sng" algn="ctr">
                      <a:no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64740363"/>
                  </a:ext>
                </a:extLst>
              </a:tr>
            </a:tbl>
          </a:graphicData>
        </a:graphic>
      </p:graphicFrame>
      <p:grpSp>
        <p:nvGrpSpPr>
          <p:cNvPr id="5" name="组合 4">
            <a:extLst>
              <a:ext uri="{FF2B5EF4-FFF2-40B4-BE49-F238E27FC236}">
                <a16:creationId xmlns:a16="http://schemas.microsoft.com/office/drawing/2014/main" id="{131E42C6-6D03-40F0-A3DC-5B2BEE7BBF18}"/>
              </a:ext>
            </a:extLst>
          </p:cNvPr>
          <p:cNvGrpSpPr/>
          <p:nvPr/>
        </p:nvGrpSpPr>
        <p:grpSpPr>
          <a:xfrm>
            <a:off x="611136" y="2091953"/>
            <a:ext cx="4456219" cy="4273679"/>
            <a:chOff x="611136" y="2091953"/>
            <a:chExt cx="4456219" cy="4273679"/>
          </a:xfrm>
        </p:grpSpPr>
        <p:graphicFrame>
          <p:nvGraphicFramePr>
            <p:cNvPr id="10" name="对象 9">
              <a:extLst>
                <a:ext uri="{FF2B5EF4-FFF2-40B4-BE49-F238E27FC236}">
                  <a16:creationId xmlns:a16="http://schemas.microsoft.com/office/drawing/2014/main" id="{0E1213B8-E9EF-448C-81A0-D147DC983318}"/>
                </a:ext>
              </a:extLst>
            </p:cNvPr>
            <p:cNvGraphicFramePr>
              <a:graphicFrameLocks noChangeAspect="1"/>
            </p:cNvGraphicFramePr>
            <p:nvPr>
              <p:extLst>
                <p:ext uri="{D42A27DB-BD31-4B8C-83A1-F6EECF244321}">
                  <p14:modId xmlns:p14="http://schemas.microsoft.com/office/powerpoint/2010/main" val="3471253167"/>
                </p:ext>
              </p:extLst>
            </p:nvPr>
          </p:nvGraphicFramePr>
          <p:xfrm>
            <a:off x="611136" y="2091953"/>
            <a:ext cx="4456219" cy="4273679"/>
          </p:xfrm>
          <a:graphic>
            <a:graphicData uri="http://schemas.openxmlformats.org/presentationml/2006/ole">
              <mc:AlternateContent xmlns:mc="http://schemas.openxmlformats.org/markup-compatibility/2006">
                <mc:Choice xmlns:v="urn:schemas-microsoft-com:vml" Requires="v">
                  <p:oleObj spid="_x0000_s12329" name="Visio" r:id="rId4" imgW="2778311" imgH="2668399" progId="Visio.Drawing.11">
                    <p:embed/>
                  </p:oleObj>
                </mc:Choice>
                <mc:Fallback>
                  <p:oleObj name="Visio" r:id="rId4" imgW="2778311" imgH="2668399" progId="Visio.Drawing.11">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36" y="2091953"/>
                          <a:ext cx="4456219" cy="4273679"/>
                        </a:xfrm>
                        <a:prstGeom prst="rect">
                          <a:avLst/>
                        </a:prstGeom>
                        <a:solidFill>
                          <a:srgbClr val="F3FFF3"/>
                        </a:solidFill>
                        <a:ln>
                          <a:noFill/>
                        </a:ln>
                      </p:spPr>
                    </p:pic>
                  </p:oleObj>
                </mc:Fallback>
              </mc:AlternateContent>
            </a:graphicData>
          </a:graphic>
        </p:graphicFrame>
        <p:sp>
          <p:nvSpPr>
            <p:cNvPr id="11" name="文本框 10">
              <a:extLst>
                <a:ext uri="{FF2B5EF4-FFF2-40B4-BE49-F238E27FC236}">
                  <a16:creationId xmlns:a16="http://schemas.microsoft.com/office/drawing/2014/main" id="{D3F84E53-1FAF-4698-99BE-9BE4CDB112AD}"/>
                </a:ext>
              </a:extLst>
            </p:cNvPr>
            <p:cNvSpPr txBox="1"/>
            <p:nvPr/>
          </p:nvSpPr>
          <p:spPr>
            <a:xfrm>
              <a:off x="2063288" y="2197545"/>
              <a:ext cx="535724" cy="369332"/>
            </a:xfrm>
            <a:prstGeom prst="rect">
              <a:avLst/>
            </a:prstGeom>
            <a:noFill/>
          </p:spPr>
          <p:txBody>
            <a:bodyPr wrap="none" rtlCol="0">
              <a:spAutoFit/>
            </a:bodyPr>
            <a:lstStyle/>
            <a:p>
              <a:r>
                <a:rPr lang="en-US" altLang="zh-CN" dirty="0">
                  <a:solidFill>
                    <a:srgbClr val="B01F24"/>
                  </a:solidFill>
                </a:rPr>
                <a:t>000</a:t>
              </a:r>
              <a:endParaRPr lang="zh-CN" altLang="en-US" dirty="0">
                <a:solidFill>
                  <a:srgbClr val="B01F24"/>
                </a:solidFill>
              </a:endParaRPr>
            </a:p>
          </p:txBody>
        </p:sp>
        <p:sp>
          <p:nvSpPr>
            <p:cNvPr id="12" name="文本框 11">
              <a:extLst>
                <a:ext uri="{FF2B5EF4-FFF2-40B4-BE49-F238E27FC236}">
                  <a16:creationId xmlns:a16="http://schemas.microsoft.com/office/drawing/2014/main" id="{B05FFABA-C8F2-458F-921C-99C86490803A}"/>
                </a:ext>
              </a:extLst>
            </p:cNvPr>
            <p:cNvSpPr txBox="1"/>
            <p:nvPr/>
          </p:nvSpPr>
          <p:spPr>
            <a:xfrm>
              <a:off x="2092784" y="3296993"/>
              <a:ext cx="535724" cy="369332"/>
            </a:xfrm>
            <a:prstGeom prst="rect">
              <a:avLst/>
            </a:prstGeom>
            <a:noFill/>
          </p:spPr>
          <p:txBody>
            <a:bodyPr wrap="none" rtlCol="0">
              <a:spAutoFit/>
            </a:bodyPr>
            <a:lstStyle/>
            <a:p>
              <a:r>
                <a:rPr lang="en-US" altLang="zh-CN" dirty="0">
                  <a:solidFill>
                    <a:srgbClr val="B01F24"/>
                  </a:solidFill>
                </a:rPr>
                <a:t>001</a:t>
              </a:r>
              <a:endParaRPr lang="zh-CN" altLang="en-US" dirty="0">
                <a:solidFill>
                  <a:srgbClr val="B01F24"/>
                </a:solidFill>
              </a:endParaRPr>
            </a:p>
          </p:txBody>
        </p:sp>
        <p:sp>
          <p:nvSpPr>
            <p:cNvPr id="13" name="文本框 12">
              <a:extLst>
                <a:ext uri="{FF2B5EF4-FFF2-40B4-BE49-F238E27FC236}">
                  <a16:creationId xmlns:a16="http://schemas.microsoft.com/office/drawing/2014/main" id="{746F4B22-E21E-404F-A948-8C47B448B5CA}"/>
                </a:ext>
              </a:extLst>
            </p:cNvPr>
            <p:cNvSpPr txBox="1"/>
            <p:nvPr/>
          </p:nvSpPr>
          <p:spPr>
            <a:xfrm>
              <a:off x="2331150" y="4421021"/>
              <a:ext cx="535724" cy="369332"/>
            </a:xfrm>
            <a:prstGeom prst="rect">
              <a:avLst/>
            </a:prstGeom>
            <a:noFill/>
          </p:spPr>
          <p:txBody>
            <a:bodyPr wrap="none" rtlCol="0">
              <a:spAutoFit/>
            </a:bodyPr>
            <a:lstStyle/>
            <a:p>
              <a:r>
                <a:rPr lang="en-US" altLang="zh-CN" dirty="0">
                  <a:solidFill>
                    <a:srgbClr val="B01F24"/>
                  </a:solidFill>
                </a:rPr>
                <a:t>010</a:t>
              </a:r>
              <a:endParaRPr lang="zh-CN" altLang="en-US" dirty="0">
                <a:solidFill>
                  <a:srgbClr val="B01F24"/>
                </a:solidFill>
              </a:endParaRPr>
            </a:p>
          </p:txBody>
        </p:sp>
        <p:sp>
          <p:nvSpPr>
            <p:cNvPr id="14" name="文本框 13">
              <a:extLst>
                <a:ext uri="{FF2B5EF4-FFF2-40B4-BE49-F238E27FC236}">
                  <a16:creationId xmlns:a16="http://schemas.microsoft.com/office/drawing/2014/main" id="{FAF06E16-FEA1-4E08-B464-DC68AF33FCC0}"/>
                </a:ext>
              </a:extLst>
            </p:cNvPr>
            <p:cNvSpPr txBox="1"/>
            <p:nvPr/>
          </p:nvSpPr>
          <p:spPr>
            <a:xfrm>
              <a:off x="2837378" y="4421021"/>
              <a:ext cx="535724" cy="369332"/>
            </a:xfrm>
            <a:prstGeom prst="rect">
              <a:avLst/>
            </a:prstGeom>
            <a:noFill/>
          </p:spPr>
          <p:txBody>
            <a:bodyPr wrap="none" rtlCol="0">
              <a:spAutoFit/>
            </a:bodyPr>
            <a:lstStyle/>
            <a:p>
              <a:r>
                <a:rPr lang="en-US" altLang="zh-CN" dirty="0">
                  <a:solidFill>
                    <a:srgbClr val="B01F24"/>
                  </a:solidFill>
                </a:rPr>
                <a:t>011</a:t>
              </a:r>
              <a:endParaRPr lang="zh-CN" altLang="en-US" dirty="0">
                <a:solidFill>
                  <a:srgbClr val="B01F24"/>
                </a:solidFill>
              </a:endParaRPr>
            </a:p>
          </p:txBody>
        </p:sp>
        <p:sp>
          <p:nvSpPr>
            <p:cNvPr id="15" name="文本框 14">
              <a:extLst>
                <a:ext uri="{FF2B5EF4-FFF2-40B4-BE49-F238E27FC236}">
                  <a16:creationId xmlns:a16="http://schemas.microsoft.com/office/drawing/2014/main" id="{E65B09C7-6CBD-4BD2-A620-77976C952AB4}"/>
                </a:ext>
              </a:extLst>
            </p:cNvPr>
            <p:cNvSpPr txBox="1"/>
            <p:nvPr/>
          </p:nvSpPr>
          <p:spPr>
            <a:xfrm>
              <a:off x="2073120" y="5495889"/>
              <a:ext cx="535724" cy="369332"/>
            </a:xfrm>
            <a:prstGeom prst="rect">
              <a:avLst/>
            </a:prstGeom>
            <a:noFill/>
          </p:spPr>
          <p:txBody>
            <a:bodyPr wrap="none" rtlCol="0">
              <a:spAutoFit/>
            </a:bodyPr>
            <a:lstStyle/>
            <a:p>
              <a:r>
                <a:rPr lang="en-US" altLang="zh-CN" dirty="0">
                  <a:solidFill>
                    <a:srgbClr val="B01F24"/>
                  </a:solidFill>
                </a:rPr>
                <a:t>100</a:t>
              </a:r>
              <a:endParaRPr lang="zh-CN" altLang="en-US" dirty="0">
                <a:solidFill>
                  <a:srgbClr val="B01F24"/>
                </a:solidFill>
              </a:endParaRPr>
            </a:p>
          </p:txBody>
        </p:sp>
      </p:grpSp>
      <p:graphicFrame>
        <p:nvGraphicFramePr>
          <p:cNvPr id="17" name="对象 16">
            <a:extLst>
              <a:ext uri="{FF2B5EF4-FFF2-40B4-BE49-F238E27FC236}">
                <a16:creationId xmlns:a16="http://schemas.microsoft.com/office/drawing/2014/main" id="{B165795F-6474-440E-BA4F-2C18E2489059}"/>
              </a:ext>
            </a:extLst>
          </p:cNvPr>
          <p:cNvGraphicFramePr>
            <a:graphicFrameLocks noChangeAspect="1"/>
          </p:cNvGraphicFramePr>
          <p:nvPr>
            <p:extLst>
              <p:ext uri="{D42A27DB-BD31-4B8C-83A1-F6EECF244321}">
                <p14:modId xmlns:p14="http://schemas.microsoft.com/office/powerpoint/2010/main" val="4213528137"/>
              </p:ext>
            </p:extLst>
          </p:nvPr>
        </p:nvGraphicFramePr>
        <p:xfrm>
          <a:off x="8540300" y="764293"/>
          <a:ext cx="2018498" cy="1580688"/>
        </p:xfrm>
        <a:graphic>
          <a:graphicData uri="http://schemas.openxmlformats.org/presentationml/2006/ole">
            <mc:AlternateContent xmlns:mc="http://schemas.openxmlformats.org/markup-compatibility/2006">
              <mc:Choice xmlns:v="urn:schemas-microsoft-com:vml" Requires="v">
                <p:oleObj spid="_x0000_s12330" name="Equation" r:id="rId6" imgW="1346040" imgH="1054080" progId="Equation.DSMT4">
                  <p:embed/>
                </p:oleObj>
              </mc:Choice>
              <mc:Fallback>
                <p:oleObj name="Equation" r:id="rId6" imgW="1346040" imgH="1054080" progId="Equation.DSMT4">
                  <p:embed/>
                  <p:pic>
                    <p:nvPicPr>
                      <p:cNvPr id="8" name="对象 7">
                        <a:extLst>
                          <a:ext uri="{FF2B5EF4-FFF2-40B4-BE49-F238E27FC236}">
                            <a16:creationId xmlns:a16="http://schemas.microsoft.com/office/drawing/2014/main" id="{C25327A4-6A98-411A-A61B-48F5698D9A08}"/>
                          </a:ext>
                        </a:extLst>
                      </p:cNvPr>
                      <p:cNvPicPr/>
                      <p:nvPr/>
                    </p:nvPicPr>
                    <p:blipFill>
                      <a:blip r:embed="rId7"/>
                      <a:stretch>
                        <a:fillRect/>
                      </a:stretch>
                    </p:blipFill>
                    <p:spPr>
                      <a:xfrm>
                        <a:off x="8540300" y="764293"/>
                        <a:ext cx="2018498" cy="1580688"/>
                      </a:xfrm>
                      <a:prstGeom prst="rect">
                        <a:avLst/>
                      </a:prstGeom>
                    </p:spPr>
                  </p:pic>
                </p:oleObj>
              </mc:Fallback>
            </mc:AlternateContent>
          </a:graphicData>
        </a:graphic>
      </p:graphicFrame>
    </p:spTree>
    <p:extLst>
      <p:ext uri="{BB962C8B-B14F-4D97-AF65-F5344CB8AC3E}">
        <p14:creationId xmlns:p14="http://schemas.microsoft.com/office/powerpoint/2010/main" val="3727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5">
            <a:extLst>
              <a:ext uri="{FF2B5EF4-FFF2-40B4-BE49-F238E27FC236}">
                <a16:creationId xmlns:a16="http://schemas.microsoft.com/office/drawing/2014/main" id="{EED3F24F-EC24-4B70-AC37-A010319F6110}"/>
              </a:ext>
            </a:extLst>
          </p:cNvPr>
          <p:cNvPicPr>
            <a:picLocks noChangeAspect="1"/>
          </p:cNvPicPr>
          <p:nvPr/>
        </p:nvPicPr>
        <p:blipFill rotWithShape="1">
          <a:blip r:embed="rId4">
            <a:extLst>
              <a:ext uri="{28A0092B-C50C-407E-A947-70E740481C1C}">
                <a14:useLocalDpi xmlns:a14="http://schemas.microsoft.com/office/drawing/2010/main" val="0"/>
              </a:ext>
            </a:extLst>
          </a:blip>
          <a:srcRect t="927" r="6102"/>
          <a:stretch/>
        </p:blipFill>
        <p:spPr bwMode="auto">
          <a:xfrm>
            <a:off x="290131" y="731988"/>
            <a:ext cx="5929288" cy="5738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lgn="r"/>
            <a:r>
              <a:rPr lang="zh-CN" altLang="en-US" dirty="0"/>
              <a:t>控制单元设计步骤 </a:t>
            </a:r>
            <a:r>
              <a:rPr lang="en-US" altLang="zh-CN" dirty="0"/>
              <a:t>(3)</a:t>
            </a:r>
            <a:endParaRPr lang="zh-CN" altLang="en-US" dirty="0"/>
          </a:p>
        </p:txBody>
      </p:sp>
      <p:sp>
        <p:nvSpPr>
          <p:cNvPr id="4" name="内容占位符 3"/>
          <p:cNvSpPr>
            <a:spLocks noGrp="1"/>
          </p:cNvSpPr>
          <p:nvPr>
            <p:ph idx="1"/>
          </p:nvPr>
        </p:nvSpPr>
        <p:spPr>
          <a:xfrm>
            <a:off x="6246207" y="1384131"/>
            <a:ext cx="5464736" cy="4932616"/>
          </a:xfrm>
        </p:spPr>
        <p:txBody>
          <a:bodyPr/>
          <a:lstStyle/>
          <a:p>
            <a:r>
              <a:rPr lang="zh-CN" altLang="en-US" dirty="0"/>
              <a:t>根据状态数目，输出逻辑表达式，次态逻辑表达式，可以得到控制单元的电路。</a:t>
            </a:r>
          </a:p>
          <a:p>
            <a:endParaRPr lang="zh-CN" altLang="en-US" dirty="0"/>
          </a:p>
        </p:txBody>
      </p:sp>
      <p:sp>
        <p:nvSpPr>
          <p:cNvPr id="5" name="内容占位符 4">
            <a:extLst>
              <a:ext uri="{FF2B5EF4-FFF2-40B4-BE49-F238E27FC236}">
                <a16:creationId xmlns:a16="http://schemas.microsoft.com/office/drawing/2014/main" id="{59FB5FA4-EE87-458A-9F63-50BE025B96F2}"/>
              </a:ext>
            </a:extLst>
          </p:cNvPr>
          <p:cNvSpPr txBox="1">
            <a:spLocks/>
          </p:cNvSpPr>
          <p:nvPr/>
        </p:nvSpPr>
        <p:spPr>
          <a:xfrm>
            <a:off x="6246207" y="5506912"/>
            <a:ext cx="5635997" cy="913387"/>
          </a:xfrm>
          <a:prstGeom prst="rect">
            <a:avLst/>
          </a:prstGeom>
          <a:ln>
            <a:noFill/>
          </a:ln>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将控制单元和数据通路合起来，就能得到完整的电路。</a:t>
            </a:r>
          </a:p>
          <a:p>
            <a:endParaRPr lang="zh-CN" altLang="en-US" dirty="0"/>
          </a:p>
        </p:txBody>
      </p:sp>
      <p:graphicFrame>
        <p:nvGraphicFramePr>
          <p:cNvPr id="8" name="对象 7">
            <a:extLst>
              <a:ext uri="{FF2B5EF4-FFF2-40B4-BE49-F238E27FC236}">
                <a16:creationId xmlns:a16="http://schemas.microsoft.com/office/drawing/2014/main" id="{5F8CEF38-1372-4AC4-93D6-3A8058795255}"/>
              </a:ext>
            </a:extLst>
          </p:cNvPr>
          <p:cNvGraphicFramePr>
            <a:graphicFrameLocks noChangeAspect="1"/>
          </p:cNvGraphicFramePr>
          <p:nvPr>
            <p:extLst>
              <p:ext uri="{D42A27DB-BD31-4B8C-83A1-F6EECF244321}">
                <p14:modId xmlns:p14="http://schemas.microsoft.com/office/powerpoint/2010/main" val="2560335088"/>
              </p:ext>
            </p:extLst>
          </p:nvPr>
        </p:nvGraphicFramePr>
        <p:xfrm>
          <a:off x="6542099" y="2424767"/>
          <a:ext cx="5055127" cy="2990819"/>
        </p:xfrm>
        <a:graphic>
          <a:graphicData uri="http://schemas.openxmlformats.org/presentationml/2006/ole">
            <mc:AlternateContent xmlns:mc="http://schemas.openxmlformats.org/markup-compatibility/2006">
              <mc:Choice xmlns:v="urn:schemas-microsoft-com:vml" Requires="v">
                <p:oleObj spid="_x0000_s13332" name="Visio" r:id="rId5" imgW="3634702" imgH="2157007" progId="Visio.Drawing.11">
                  <p:embed/>
                </p:oleObj>
              </mc:Choice>
              <mc:Fallback>
                <p:oleObj name="Visio" r:id="rId5" imgW="3634702" imgH="2157007" progId="Visio.Drawing.11">
                  <p:embed/>
                  <p:pic>
                    <p:nvPicPr>
                      <p:cNvPr id="12" name="对象 7">
                        <a:extLst>
                          <a:ext uri="{FF2B5EF4-FFF2-40B4-BE49-F238E27FC236}">
                            <a16:creationId xmlns:a16="http://schemas.microsoft.com/office/drawing/2014/main" id="{4BBB6009-64C8-4F24-9D1D-4521AFF89C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2099" y="2424767"/>
                        <a:ext cx="5055127" cy="2990819"/>
                      </a:xfrm>
                      <a:prstGeom prst="rect">
                        <a:avLst/>
                      </a:prstGeom>
                      <a:noFill/>
                      <a:ln>
                        <a:noFill/>
                      </a:ln>
                    </p:spPr>
                  </p:pic>
                </p:oleObj>
              </mc:Fallback>
            </mc:AlternateContent>
          </a:graphicData>
        </a:graphic>
      </p:graphicFrame>
      <p:sp>
        <p:nvSpPr>
          <p:cNvPr id="3" name="十字形 2">
            <a:extLst>
              <a:ext uri="{FF2B5EF4-FFF2-40B4-BE49-F238E27FC236}">
                <a16:creationId xmlns:a16="http://schemas.microsoft.com/office/drawing/2014/main" id="{4B8E1E4E-9AA0-4975-94AF-1B42713E6E34}"/>
              </a:ext>
            </a:extLst>
          </p:cNvPr>
          <p:cNvSpPr/>
          <p:nvPr/>
        </p:nvSpPr>
        <p:spPr>
          <a:xfrm>
            <a:off x="6064649" y="3704176"/>
            <a:ext cx="432000" cy="432000"/>
          </a:xfrm>
          <a:prstGeom prst="plus">
            <a:avLst>
              <a:gd name="adj" fmla="val 40783"/>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44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完整的专用微处理器电路</a:t>
            </a:r>
            <a:endParaRPr lang="zh-CN" altLang="en-US" dirty="0"/>
          </a:p>
        </p:txBody>
      </p:sp>
      <p:graphicFrame>
        <p:nvGraphicFramePr>
          <p:cNvPr id="6" name="对象 6"/>
          <p:cNvGraphicFramePr>
            <a:graphicFrameLocks/>
          </p:cNvGraphicFramePr>
          <p:nvPr>
            <p:extLst>
              <p:ext uri="{D42A27DB-BD31-4B8C-83A1-F6EECF244321}">
                <p14:modId xmlns:p14="http://schemas.microsoft.com/office/powerpoint/2010/main" val="2059998215"/>
              </p:ext>
            </p:extLst>
          </p:nvPr>
        </p:nvGraphicFramePr>
        <p:xfrm>
          <a:off x="936865" y="1073660"/>
          <a:ext cx="9470261" cy="5236358"/>
        </p:xfrm>
        <a:graphic>
          <a:graphicData uri="http://schemas.openxmlformats.org/presentationml/2006/ole">
            <mc:AlternateContent xmlns:mc="http://schemas.openxmlformats.org/markup-compatibility/2006">
              <mc:Choice xmlns:v="urn:schemas-microsoft-com:vml" Requires="v">
                <p:oleObj spid="_x0000_s9239" name="Visio" r:id="rId3" imgW="4047120" imgH="2237760" progId="Visio.Drawing.11">
                  <p:embed/>
                </p:oleObj>
              </mc:Choice>
              <mc:Fallback>
                <p:oleObj name="Visio" r:id="rId3" imgW="4047120" imgH="2237760" progId="Visio.Drawing.11">
                  <p:embed/>
                  <p:pic>
                    <p:nvPicPr>
                      <p:cNvPr id="6"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865" y="1073660"/>
                        <a:ext cx="9470261" cy="523635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8685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微机硬件系统结构图</a:t>
            </a:r>
          </a:p>
        </p:txBody>
      </p:sp>
      <p:pic>
        <p:nvPicPr>
          <p:cNvPr id="6" name="图片 5">
            <a:extLst>
              <a:ext uri="{FF2B5EF4-FFF2-40B4-BE49-F238E27FC236}">
                <a16:creationId xmlns:a16="http://schemas.microsoft.com/office/drawing/2014/main" id="{880305C3-3FD4-4DD8-AC25-63FA586EE584}"/>
              </a:ext>
            </a:extLst>
          </p:cNvPr>
          <p:cNvPicPr>
            <a:picLocks noChangeAspect="1"/>
          </p:cNvPicPr>
          <p:nvPr/>
        </p:nvPicPr>
        <p:blipFill>
          <a:blip r:embed="rId3"/>
          <a:stretch>
            <a:fillRect/>
          </a:stretch>
        </p:blipFill>
        <p:spPr>
          <a:xfrm>
            <a:off x="1591157" y="603144"/>
            <a:ext cx="8309400" cy="5651711"/>
          </a:xfrm>
          <a:prstGeom prst="rect">
            <a:avLst/>
          </a:prstGeom>
        </p:spPr>
      </p:pic>
    </p:spTree>
    <p:extLst>
      <p:ext uri="{BB962C8B-B14F-4D97-AF65-F5344CB8AC3E}">
        <p14:creationId xmlns:p14="http://schemas.microsoft.com/office/powerpoint/2010/main" val="25034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C28D6-1050-40E5-A5AA-EB0D9E8318FD}"/>
              </a:ext>
            </a:extLst>
          </p:cNvPr>
          <p:cNvSpPr>
            <a:spLocks noGrp="1"/>
          </p:cNvSpPr>
          <p:nvPr>
            <p:ph type="title"/>
          </p:nvPr>
        </p:nvSpPr>
        <p:spPr/>
        <p:txBody>
          <a:bodyPr/>
          <a:lstStyle/>
          <a:p>
            <a:r>
              <a:rPr lang="zh-CN" altLang="en-US"/>
              <a:t>存储器</a:t>
            </a:r>
            <a:endParaRPr lang="zh-CN" altLang="en-US" dirty="0"/>
          </a:p>
        </p:txBody>
      </p:sp>
      <p:pic>
        <p:nvPicPr>
          <p:cNvPr id="6" name="图片 5">
            <a:extLst>
              <a:ext uri="{FF2B5EF4-FFF2-40B4-BE49-F238E27FC236}">
                <a16:creationId xmlns:a16="http://schemas.microsoft.com/office/drawing/2014/main" id="{6C7717C8-540B-439C-8C1A-D484EB9AFC51}"/>
              </a:ext>
            </a:extLst>
          </p:cNvPr>
          <p:cNvPicPr>
            <a:picLocks noChangeAspect="1"/>
          </p:cNvPicPr>
          <p:nvPr/>
        </p:nvPicPr>
        <p:blipFill>
          <a:blip r:embed="rId2"/>
          <a:stretch>
            <a:fillRect/>
          </a:stretch>
        </p:blipFill>
        <p:spPr>
          <a:xfrm>
            <a:off x="2817340" y="858533"/>
            <a:ext cx="8934921" cy="4461925"/>
          </a:xfrm>
          <a:prstGeom prst="rect">
            <a:avLst/>
          </a:prstGeom>
        </p:spPr>
      </p:pic>
      <p:sp>
        <p:nvSpPr>
          <p:cNvPr id="7" name="内容占位符 2">
            <a:extLst>
              <a:ext uri="{FF2B5EF4-FFF2-40B4-BE49-F238E27FC236}">
                <a16:creationId xmlns:a16="http://schemas.microsoft.com/office/drawing/2014/main" id="{A072603C-7CD1-4115-A89F-56556271D41B}"/>
              </a:ext>
            </a:extLst>
          </p:cNvPr>
          <p:cNvSpPr>
            <a:spLocks noGrp="1"/>
          </p:cNvSpPr>
          <p:nvPr>
            <p:ph idx="1"/>
          </p:nvPr>
        </p:nvSpPr>
        <p:spPr>
          <a:xfrm>
            <a:off x="439615" y="3550507"/>
            <a:ext cx="4206403" cy="2784391"/>
          </a:xfrm>
        </p:spPr>
        <p:txBody>
          <a:bodyPr/>
          <a:lstStyle/>
          <a:p>
            <a:pPr>
              <a:spcBef>
                <a:spcPts val="0"/>
              </a:spcBef>
            </a:pPr>
            <a:r>
              <a:rPr lang="zh-CN" altLang="en-US" dirty="0"/>
              <a:t>存储器包含</a:t>
            </a:r>
            <a:r>
              <a:rPr lang="en-US" altLang="zh-CN" dirty="0"/>
              <a:t>Cache</a:t>
            </a:r>
            <a:r>
              <a:rPr lang="zh-CN" altLang="en-US" dirty="0"/>
              <a:t>、主存和外存</a:t>
            </a:r>
          </a:p>
          <a:p>
            <a:pPr>
              <a:spcBef>
                <a:spcPts val="0"/>
              </a:spcBef>
            </a:pPr>
            <a:r>
              <a:rPr lang="en-US" altLang="zh-CN" dirty="0">
                <a:solidFill>
                  <a:srgbClr val="0070C0"/>
                </a:solidFill>
              </a:rPr>
              <a:t>Cache</a:t>
            </a:r>
            <a:r>
              <a:rPr lang="zh-CN" altLang="en-US" dirty="0"/>
              <a:t>是一种容量小、速度快的存储器阵列</a:t>
            </a:r>
            <a:endParaRPr lang="en-US" altLang="zh-CN" dirty="0"/>
          </a:p>
          <a:p>
            <a:pPr>
              <a:spcBef>
                <a:spcPts val="0"/>
              </a:spcBef>
            </a:pPr>
            <a:r>
              <a:rPr lang="zh-CN" altLang="en-US" dirty="0">
                <a:solidFill>
                  <a:srgbClr val="0070C0"/>
                </a:solidFill>
              </a:rPr>
              <a:t>主存</a:t>
            </a:r>
            <a:r>
              <a:rPr lang="zh-CN" altLang="en-US" dirty="0"/>
              <a:t>是微处理器能直接访问的寄存器，用来存放系统和用户的程序及数据</a:t>
            </a:r>
            <a:endParaRPr lang="en-US" altLang="zh-CN" dirty="0"/>
          </a:p>
        </p:txBody>
      </p:sp>
      <p:sp>
        <p:nvSpPr>
          <p:cNvPr id="5" name="文本框 4">
            <a:extLst>
              <a:ext uri="{FF2B5EF4-FFF2-40B4-BE49-F238E27FC236}">
                <a16:creationId xmlns:a16="http://schemas.microsoft.com/office/drawing/2014/main" id="{4B2D5257-E0CA-4F35-8158-49B68AB9933D}"/>
              </a:ext>
            </a:extLst>
          </p:cNvPr>
          <p:cNvSpPr txBox="1"/>
          <p:nvPr/>
        </p:nvSpPr>
        <p:spPr>
          <a:xfrm>
            <a:off x="10116064" y="5799412"/>
            <a:ext cx="1242648" cy="400110"/>
          </a:xfrm>
          <a:prstGeom prst="rect">
            <a:avLst/>
          </a:prstGeom>
          <a:noFill/>
        </p:spPr>
        <p:txBody>
          <a:bodyPr wrap="none" rtlCol="0">
            <a:spAutoFit/>
          </a:bodyPr>
          <a:lstStyle/>
          <a:p>
            <a:r>
              <a:rPr lang="zh-CN" altLang="en-US" sz="2000" dirty="0">
                <a:solidFill>
                  <a:srgbClr val="B01F24"/>
                </a:solidFill>
                <a:latin typeface="Georgia" panose="02040502050405020303" pitchFamily="18" charset="0"/>
                <a:ea typeface="微软雅黑" panose="020B0503020204020204" pitchFamily="34" charset="-122"/>
              </a:rPr>
              <a:t>教材</a:t>
            </a:r>
            <a:r>
              <a:rPr lang="en-US" altLang="zh-CN" sz="2000" dirty="0">
                <a:solidFill>
                  <a:srgbClr val="B01F24"/>
                </a:solidFill>
                <a:latin typeface="Georgia" panose="02040502050405020303" pitchFamily="18" charset="0"/>
                <a:ea typeface="微软雅黑" panose="020B0503020204020204" pitchFamily="34" charset="-122"/>
              </a:rPr>
              <a:t>P153</a:t>
            </a:r>
            <a:endParaRPr lang="zh-CN" altLang="en-US" sz="2000" dirty="0">
              <a:solidFill>
                <a:srgbClr val="B01F24"/>
              </a:solidFill>
              <a:latin typeface="Georgia" panose="02040502050405020303" pitchFamily="18" charset="0"/>
              <a:ea typeface="微软雅黑" panose="020B0503020204020204" pitchFamily="34" charset="-122"/>
            </a:endParaRPr>
          </a:p>
        </p:txBody>
      </p:sp>
    </p:spTree>
    <p:extLst>
      <p:ext uri="{BB962C8B-B14F-4D97-AF65-F5344CB8AC3E}">
        <p14:creationId xmlns:p14="http://schemas.microsoft.com/office/powerpoint/2010/main" val="17052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39E32-09B7-4B72-95D6-273923FE5F39}"/>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86558CDB-22E8-4136-AA00-85391ABD4262}"/>
              </a:ext>
            </a:extLst>
          </p:cNvPr>
          <p:cNvSpPr>
            <a:spLocks noGrp="1"/>
          </p:cNvSpPr>
          <p:nvPr>
            <p:ph idx="1"/>
          </p:nvPr>
        </p:nvSpPr>
        <p:spPr/>
        <p:txBody>
          <a:bodyPr/>
          <a:lstStyle/>
          <a:p>
            <a:r>
              <a:rPr lang="zh-CN" altLang="en-US" dirty="0">
                <a:solidFill>
                  <a:schemeClr val="bg1">
                    <a:lumMod val="75000"/>
                  </a:schemeClr>
                </a:solidFill>
              </a:rPr>
              <a:t>计算机发展史</a:t>
            </a:r>
            <a:endParaRPr lang="en-US" altLang="zh-CN" dirty="0">
              <a:solidFill>
                <a:schemeClr val="bg1">
                  <a:lumMod val="75000"/>
                </a:schemeClr>
              </a:solidFill>
            </a:endParaRPr>
          </a:p>
          <a:p>
            <a:r>
              <a:rPr lang="zh-CN" altLang="en-US" dirty="0">
                <a:solidFill>
                  <a:schemeClr val="bg1">
                    <a:lumMod val="75000"/>
                  </a:schemeClr>
                </a:solidFill>
              </a:rPr>
              <a:t>微处理器结构</a:t>
            </a:r>
            <a:endParaRPr lang="en-US" altLang="zh-CN" dirty="0">
              <a:solidFill>
                <a:schemeClr val="bg1">
                  <a:lumMod val="75000"/>
                </a:schemeClr>
              </a:solidFill>
            </a:endParaRPr>
          </a:p>
          <a:p>
            <a:r>
              <a:rPr lang="zh-CN" altLang="en-US" dirty="0"/>
              <a:t>硬件与软件</a:t>
            </a:r>
          </a:p>
        </p:txBody>
      </p:sp>
      <p:pic>
        <p:nvPicPr>
          <p:cNvPr id="5" name="图片 4">
            <a:extLst>
              <a:ext uri="{FF2B5EF4-FFF2-40B4-BE49-F238E27FC236}">
                <a16:creationId xmlns:a16="http://schemas.microsoft.com/office/drawing/2014/main" id="{642A639D-1087-4DCE-93D9-346C1484F0F2}"/>
              </a:ext>
            </a:extLst>
          </p:cNvPr>
          <p:cNvPicPr>
            <a:picLocks noChangeAspect="1"/>
          </p:cNvPicPr>
          <p:nvPr/>
        </p:nvPicPr>
        <p:blipFill>
          <a:blip r:embed="rId2"/>
          <a:stretch>
            <a:fillRect/>
          </a:stretch>
        </p:blipFill>
        <p:spPr>
          <a:xfrm>
            <a:off x="6852016" y="3529780"/>
            <a:ext cx="4719484" cy="2654710"/>
          </a:xfrm>
          <a:prstGeom prst="rect">
            <a:avLst/>
          </a:prstGeom>
        </p:spPr>
      </p:pic>
    </p:spTree>
    <p:extLst>
      <p:ext uri="{BB962C8B-B14F-4D97-AF65-F5344CB8AC3E}">
        <p14:creationId xmlns:p14="http://schemas.microsoft.com/office/powerpoint/2010/main" val="87712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99F7BD-B3AC-42A2-8FEA-07FD4649EB03}"/>
              </a:ext>
            </a:extLst>
          </p:cNvPr>
          <p:cNvPicPr>
            <a:picLocks noChangeAspect="1"/>
          </p:cNvPicPr>
          <p:nvPr/>
        </p:nvPicPr>
        <p:blipFill>
          <a:blip r:embed="rId2"/>
          <a:stretch>
            <a:fillRect/>
          </a:stretch>
        </p:blipFill>
        <p:spPr>
          <a:xfrm>
            <a:off x="866041" y="1345255"/>
            <a:ext cx="6559865" cy="5060119"/>
          </a:xfrm>
          <a:prstGeom prst="rect">
            <a:avLst/>
          </a:prstGeom>
        </p:spPr>
      </p:pic>
      <p:sp>
        <p:nvSpPr>
          <p:cNvPr id="2" name="标题 1">
            <a:extLst>
              <a:ext uri="{FF2B5EF4-FFF2-40B4-BE49-F238E27FC236}">
                <a16:creationId xmlns:a16="http://schemas.microsoft.com/office/drawing/2014/main" id="{8833398F-D103-4957-AF05-79BE76E549A5}"/>
              </a:ext>
            </a:extLst>
          </p:cNvPr>
          <p:cNvSpPr>
            <a:spLocks noGrp="1"/>
          </p:cNvSpPr>
          <p:nvPr>
            <p:ph type="title"/>
          </p:nvPr>
        </p:nvSpPr>
        <p:spPr/>
        <p:txBody>
          <a:bodyPr/>
          <a:lstStyle/>
          <a:p>
            <a:r>
              <a:rPr lang="zh-CN" altLang="en-US" dirty="0"/>
              <a:t>硬件与软件</a:t>
            </a:r>
          </a:p>
        </p:txBody>
      </p:sp>
      <p:sp>
        <p:nvSpPr>
          <p:cNvPr id="8" name="文本框 7">
            <a:extLst>
              <a:ext uri="{FF2B5EF4-FFF2-40B4-BE49-F238E27FC236}">
                <a16:creationId xmlns:a16="http://schemas.microsoft.com/office/drawing/2014/main" id="{3CDC4E9F-394B-42DB-8432-781F56024229}"/>
              </a:ext>
            </a:extLst>
          </p:cNvPr>
          <p:cNvSpPr txBox="1"/>
          <p:nvPr/>
        </p:nvSpPr>
        <p:spPr>
          <a:xfrm>
            <a:off x="8187541" y="2592285"/>
            <a:ext cx="1469077"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计算机硬件与底层软件之间的接口</a:t>
            </a:r>
            <a:endParaRPr lang="en-US" altLang="zh-CN" sz="2000" dirty="0">
              <a:latin typeface="微软雅黑" panose="020B0503020204020204" pitchFamily="34" charset="-122"/>
              <a:ea typeface="微软雅黑" panose="020B0503020204020204" pitchFamily="34" charset="-122"/>
            </a:endParaRPr>
          </a:p>
        </p:txBody>
      </p:sp>
      <p:pic>
        <p:nvPicPr>
          <p:cNvPr id="11" name="图片 7">
            <a:extLst>
              <a:ext uri="{FF2B5EF4-FFF2-40B4-BE49-F238E27FC236}">
                <a16:creationId xmlns:a16="http://schemas.microsoft.com/office/drawing/2014/main" id="{75307A02-5C35-477F-B108-69337A6D9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3227" y="2282699"/>
            <a:ext cx="1690290" cy="163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1">
            <a:extLst>
              <a:ext uri="{FF2B5EF4-FFF2-40B4-BE49-F238E27FC236}">
                <a16:creationId xmlns:a16="http://schemas.microsoft.com/office/drawing/2014/main" id="{3B70CA1A-1599-411F-9C43-E5CA8C5A2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9894" y="4198654"/>
            <a:ext cx="259647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箭头连接符 9">
            <a:extLst>
              <a:ext uri="{FF2B5EF4-FFF2-40B4-BE49-F238E27FC236}">
                <a16:creationId xmlns:a16="http://schemas.microsoft.com/office/drawing/2014/main" id="{F48E5EA6-4715-479C-9B32-FA1B9300821C}"/>
              </a:ext>
            </a:extLst>
          </p:cNvPr>
          <p:cNvCxnSpPr>
            <a:cxnSpLocks/>
            <a:stCxn id="8" idx="1"/>
          </p:cNvCxnSpPr>
          <p:nvPr/>
        </p:nvCxnSpPr>
        <p:spPr>
          <a:xfrm flipH="1">
            <a:off x="7187017" y="3100117"/>
            <a:ext cx="1000524"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659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通用微处理器工作流程</a:t>
            </a:r>
            <a:endParaRPr lang="zh-CN" altLang="en-US" dirty="0"/>
          </a:p>
        </p:txBody>
      </p:sp>
      <p:sp>
        <p:nvSpPr>
          <p:cNvPr id="3" name="内容占位符 2"/>
          <p:cNvSpPr>
            <a:spLocks noGrp="1"/>
          </p:cNvSpPr>
          <p:nvPr>
            <p:ph idx="1"/>
          </p:nvPr>
        </p:nvSpPr>
        <p:spPr>
          <a:xfrm>
            <a:off x="439615" y="1433016"/>
            <a:ext cx="11298116" cy="1448729"/>
          </a:xfrm>
        </p:spPr>
        <p:txBody>
          <a:bodyPr/>
          <a:lstStyle/>
          <a:p>
            <a:pPr>
              <a:spcBef>
                <a:spcPts val="0"/>
              </a:spcBef>
              <a:spcAft>
                <a:spcPts val="0"/>
              </a:spcAft>
            </a:pPr>
            <a:r>
              <a:rPr lang="zh-CN" altLang="en-US" dirty="0"/>
              <a:t>通用微处理器能根据程序实现多种不同任务的操作。</a:t>
            </a:r>
            <a:endParaRPr lang="en-US" altLang="zh-CN" dirty="0"/>
          </a:p>
          <a:p>
            <a:pPr>
              <a:spcBef>
                <a:spcPts val="0"/>
              </a:spcBef>
              <a:spcAft>
                <a:spcPts val="0"/>
              </a:spcAft>
            </a:pPr>
            <a:r>
              <a:rPr lang="zh-CN" altLang="en-US" dirty="0"/>
              <a:t>存储器中的程序更换了，处理器的功能就改变了。</a:t>
            </a:r>
            <a:endParaRPr lang="en-US" altLang="zh-CN" dirty="0"/>
          </a:p>
          <a:p>
            <a:pPr>
              <a:spcBef>
                <a:spcPts val="0"/>
              </a:spcBef>
              <a:spcAft>
                <a:spcPts val="0"/>
              </a:spcAft>
            </a:pPr>
            <a:r>
              <a:rPr lang="zh-CN" altLang="en-US" dirty="0"/>
              <a:t>程序执行的过程如下图：取出一个指令后，经过指令周期内的多个操作，完成一个指令的执行。</a:t>
            </a:r>
            <a:endParaRPr lang="en-US" altLang="zh-CN" dirty="0"/>
          </a:p>
        </p:txBody>
      </p:sp>
      <p:pic>
        <p:nvPicPr>
          <p:cNvPr id="5" name="图片 4">
            <a:extLst>
              <a:ext uri="{FF2B5EF4-FFF2-40B4-BE49-F238E27FC236}">
                <a16:creationId xmlns:a16="http://schemas.microsoft.com/office/drawing/2014/main" id="{AA573258-3404-41EB-B686-DA5A49CBB984}"/>
              </a:ext>
            </a:extLst>
          </p:cNvPr>
          <p:cNvPicPr>
            <a:picLocks noChangeAspect="1"/>
          </p:cNvPicPr>
          <p:nvPr/>
        </p:nvPicPr>
        <p:blipFill>
          <a:blip r:embed="rId2"/>
          <a:stretch>
            <a:fillRect/>
          </a:stretch>
        </p:blipFill>
        <p:spPr>
          <a:xfrm>
            <a:off x="2515668" y="2881745"/>
            <a:ext cx="7473459" cy="3545985"/>
          </a:xfrm>
          <a:prstGeom prst="rect">
            <a:avLst/>
          </a:prstGeom>
        </p:spPr>
      </p:pic>
    </p:spTree>
    <p:extLst>
      <p:ext uri="{BB962C8B-B14F-4D97-AF65-F5344CB8AC3E}">
        <p14:creationId xmlns:p14="http://schemas.microsoft.com/office/powerpoint/2010/main" val="7652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96E89-8B57-429B-BE3B-36CF2F95D3F6}"/>
              </a:ext>
            </a:extLst>
          </p:cNvPr>
          <p:cNvSpPr>
            <a:spLocks noGrp="1"/>
          </p:cNvSpPr>
          <p:nvPr>
            <p:ph type="title"/>
          </p:nvPr>
        </p:nvSpPr>
        <p:spPr/>
        <p:txBody>
          <a:bodyPr/>
          <a:lstStyle/>
          <a:p>
            <a:r>
              <a:rPr lang="zh-CN" altLang="en-US" dirty="0"/>
              <a:t>指令执行过程</a:t>
            </a:r>
          </a:p>
        </p:txBody>
      </p:sp>
      <p:sp>
        <p:nvSpPr>
          <p:cNvPr id="25" name="内容占位符 24">
            <a:extLst>
              <a:ext uri="{FF2B5EF4-FFF2-40B4-BE49-F238E27FC236}">
                <a16:creationId xmlns:a16="http://schemas.microsoft.com/office/drawing/2014/main" id="{E9DC3647-4FB5-40D5-B49D-ACB6B2FA4E57}"/>
              </a:ext>
            </a:extLst>
          </p:cNvPr>
          <p:cNvSpPr>
            <a:spLocks noGrp="1"/>
          </p:cNvSpPr>
          <p:nvPr>
            <p:ph idx="1"/>
          </p:nvPr>
        </p:nvSpPr>
        <p:spPr>
          <a:xfrm>
            <a:off x="617160" y="4923574"/>
            <a:ext cx="11298116" cy="1468050"/>
          </a:xfrm>
        </p:spPr>
        <p:txBody>
          <a:bodyPr/>
          <a:lstStyle/>
          <a:p>
            <a:pPr>
              <a:spcBef>
                <a:spcPts val="0"/>
              </a:spcBef>
              <a:spcAft>
                <a:spcPts val="0"/>
              </a:spcAft>
            </a:pPr>
            <a:r>
              <a:rPr lang="zh-CN" altLang="en-US" dirty="0"/>
              <a:t>微处理器如何知道从哪里取出程序的第一条指令？</a:t>
            </a:r>
            <a:r>
              <a:rPr lang="en-US" altLang="zh-CN" dirty="0"/>
              <a:t>——</a:t>
            </a:r>
            <a:r>
              <a:rPr lang="zh-CN" altLang="en-US" dirty="0"/>
              <a:t>操作系统</a:t>
            </a:r>
          </a:p>
          <a:p>
            <a:pPr>
              <a:spcBef>
                <a:spcPts val="0"/>
              </a:spcBef>
              <a:spcAft>
                <a:spcPts val="0"/>
              </a:spcAft>
            </a:pPr>
            <a:r>
              <a:rPr lang="zh-CN" altLang="en-US" dirty="0"/>
              <a:t>微处理器如何按程序控制流执行指令？</a:t>
            </a:r>
            <a:r>
              <a:rPr lang="en-US" altLang="zh-CN" dirty="0"/>
              <a:t>——</a:t>
            </a:r>
            <a:r>
              <a:rPr lang="zh-CN" altLang="en-US" dirty="0"/>
              <a:t>程序计数器</a:t>
            </a:r>
          </a:p>
          <a:p>
            <a:pPr>
              <a:spcBef>
                <a:spcPts val="0"/>
              </a:spcBef>
              <a:spcAft>
                <a:spcPts val="0"/>
              </a:spcAft>
            </a:pPr>
            <a:r>
              <a:rPr lang="zh-CN" altLang="en-US" dirty="0"/>
              <a:t>微处理器如何知道从哪里取操作数？</a:t>
            </a:r>
            <a:r>
              <a:rPr lang="en-US" altLang="zh-CN" dirty="0"/>
              <a:t>——</a:t>
            </a:r>
            <a:r>
              <a:rPr lang="zh-CN" altLang="en-US" dirty="0"/>
              <a:t>地址、寻址方式</a:t>
            </a:r>
          </a:p>
          <a:p>
            <a:pPr>
              <a:spcBef>
                <a:spcPts val="0"/>
              </a:spcBef>
              <a:spcAft>
                <a:spcPts val="0"/>
              </a:spcAft>
            </a:pPr>
            <a:endParaRPr lang="zh-CN" altLang="en-US" dirty="0"/>
          </a:p>
        </p:txBody>
      </p:sp>
      <p:pic>
        <p:nvPicPr>
          <p:cNvPr id="4" name="图片 18">
            <a:extLst>
              <a:ext uri="{FF2B5EF4-FFF2-40B4-BE49-F238E27FC236}">
                <a16:creationId xmlns:a16="http://schemas.microsoft.com/office/drawing/2014/main" id="{EAAC80F4-DF64-4DA1-BC72-5960D0CAB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160" y="2573989"/>
            <a:ext cx="3759446" cy="216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98D0A86E-B0F1-411B-837E-7CDF58FCC8C3}"/>
              </a:ext>
            </a:extLst>
          </p:cNvPr>
          <p:cNvPicPr>
            <a:picLocks noChangeAspect="1"/>
          </p:cNvPicPr>
          <p:nvPr/>
        </p:nvPicPr>
        <p:blipFill>
          <a:blip r:embed="rId3"/>
          <a:stretch>
            <a:fillRect/>
          </a:stretch>
        </p:blipFill>
        <p:spPr>
          <a:xfrm>
            <a:off x="4463633" y="2496121"/>
            <a:ext cx="7038836" cy="2408023"/>
          </a:xfrm>
          <a:prstGeom prst="rect">
            <a:avLst/>
          </a:prstGeom>
        </p:spPr>
      </p:pic>
      <p:pic>
        <p:nvPicPr>
          <p:cNvPr id="3" name="图片 2">
            <a:extLst>
              <a:ext uri="{FF2B5EF4-FFF2-40B4-BE49-F238E27FC236}">
                <a16:creationId xmlns:a16="http://schemas.microsoft.com/office/drawing/2014/main" id="{9FEDD676-63DB-45C7-B25E-A6C3FA255561}"/>
              </a:ext>
            </a:extLst>
          </p:cNvPr>
          <p:cNvPicPr>
            <a:picLocks noChangeAspect="1"/>
          </p:cNvPicPr>
          <p:nvPr/>
        </p:nvPicPr>
        <p:blipFill>
          <a:blip r:embed="rId4"/>
          <a:stretch>
            <a:fillRect/>
          </a:stretch>
        </p:blipFill>
        <p:spPr>
          <a:xfrm>
            <a:off x="1902248" y="1240471"/>
            <a:ext cx="8224217" cy="1072989"/>
          </a:xfrm>
          <a:prstGeom prst="rect">
            <a:avLst/>
          </a:prstGeom>
        </p:spPr>
      </p:pic>
    </p:spTree>
    <p:extLst>
      <p:ext uri="{BB962C8B-B14F-4D97-AF65-F5344CB8AC3E}">
        <p14:creationId xmlns:p14="http://schemas.microsoft.com/office/powerpoint/2010/main" val="134464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dirty="0"/>
              <a:t>帕斯卡计算器</a:t>
            </a:r>
            <a:endParaRPr lang="en-US" altLang="zh-CN" dirty="0"/>
          </a:p>
        </p:txBody>
      </p:sp>
      <p:sp>
        <p:nvSpPr>
          <p:cNvPr id="41987" name="Rectangle 3"/>
          <p:cNvSpPr>
            <a:spLocks noGrp="1" noChangeArrowheads="1"/>
          </p:cNvSpPr>
          <p:nvPr>
            <p:ph type="body" idx="1"/>
          </p:nvPr>
        </p:nvSpPr>
        <p:spPr/>
        <p:txBody>
          <a:bodyPr/>
          <a:lstStyle/>
          <a:p>
            <a:r>
              <a:rPr lang="en-US" altLang="zh-CN" dirty="0"/>
              <a:t>1642</a:t>
            </a:r>
            <a:r>
              <a:rPr lang="zh-CN" altLang="en-US" dirty="0"/>
              <a:t>年，法国哲学家、数学家</a:t>
            </a:r>
            <a:r>
              <a:rPr lang="zh-CN" altLang="en-US" dirty="0">
                <a:solidFill>
                  <a:srgbClr val="0070C0"/>
                </a:solidFill>
              </a:rPr>
              <a:t>布累斯 </a:t>
            </a:r>
            <a:r>
              <a:rPr lang="en-US" altLang="zh-CN" dirty="0">
                <a:solidFill>
                  <a:srgbClr val="0070C0"/>
                </a:solidFill>
              </a:rPr>
              <a:t>· </a:t>
            </a:r>
            <a:r>
              <a:rPr lang="zh-CN" altLang="en-US" dirty="0">
                <a:solidFill>
                  <a:srgbClr val="0070C0"/>
                </a:solidFill>
              </a:rPr>
              <a:t>巴斯柯</a:t>
            </a:r>
            <a:r>
              <a:rPr lang="zh-CN" altLang="en-US" dirty="0"/>
              <a:t>发明了第一台真正的机械计算器（</a:t>
            </a:r>
            <a:r>
              <a:rPr lang="zh-CN" altLang="en-US" dirty="0">
                <a:solidFill>
                  <a:srgbClr val="0070C0"/>
                </a:solidFill>
              </a:rPr>
              <a:t>只能加减</a:t>
            </a:r>
            <a:r>
              <a:rPr lang="zh-CN" altLang="en-US" dirty="0"/>
              <a:t>）</a:t>
            </a:r>
            <a:endParaRPr lang="en-US" altLang="zh-CN" dirty="0"/>
          </a:p>
          <a:p>
            <a:r>
              <a:rPr lang="zh-CN" altLang="en-US" dirty="0"/>
              <a:t>加法器</a:t>
            </a:r>
            <a:r>
              <a:rPr lang="zh-CN" altLang="en-US" sz="1800" dirty="0"/>
              <a:t>（</a:t>
            </a:r>
            <a:r>
              <a:rPr lang="en-US" altLang="zh-CN" sz="1800" dirty="0"/>
              <a:t>Pascaline</a:t>
            </a:r>
            <a:r>
              <a:rPr lang="zh-CN" altLang="en-US" sz="1800" dirty="0"/>
              <a:t>）</a:t>
            </a:r>
            <a:r>
              <a:rPr lang="zh-CN" altLang="en-US" dirty="0"/>
              <a:t>，滚轮式加法器</a:t>
            </a:r>
            <a:endParaRPr lang="en-US" altLang="zh-CN" dirty="0"/>
          </a:p>
          <a:p>
            <a:endParaRPr lang="en-US" altLang="zh-CN" dirty="0"/>
          </a:p>
        </p:txBody>
      </p:sp>
      <p:pic>
        <p:nvPicPr>
          <p:cNvPr id="7" name="图片 5" descr="Attali_Blaise_Pasc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96210" y="2829622"/>
            <a:ext cx="2155866" cy="228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descr="76650026803EE855D6CE3E784B42C04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68514" y="2829622"/>
            <a:ext cx="4435136" cy="305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81EAE53-AF9B-497C-B710-410E5430C949}"/>
              </a:ext>
            </a:extLst>
          </p:cNvPr>
          <p:cNvSpPr txBox="1"/>
          <p:nvPr/>
        </p:nvSpPr>
        <p:spPr>
          <a:xfrm>
            <a:off x="8118030" y="5181720"/>
            <a:ext cx="2512226" cy="584775"/>
          </a:xfrm>
          <a:prstGeom prst="rect">
            <a:avLst/>
          </a:prstGeom>
          <a:noFill/>
        </p:spPr>
        <p:txBody>
          <a:bodyPr wrap="none" rtlCol="0">
            <a:spAutoFit/>
          </a:bodyPr>
          <a:lstStyle/>
          <a:p>
            <a:pPr algn="ctr"/>
            <a:r>
              <a:rPr lang="en-US" altLang="zh-CN" sz="1600" dirty="0"/>
              <a:t>Blaise Pascal</a:t>
            </a:r>
          </a:p>
          <a:p>
            <a:pPr algn="ctr"/>
            <a:r>
              <a:rPr lang="en-US" altLang="zh-CN" sz="1600" dirty="0"/>
              <a:t>Jun 19, 1623—Aug 19, 1662</a:t>
            </a:r>
            <a:endParaRPr lang="zh-CN" altLang="en-US" sz="1600" dirty="0"/>
          </a:p>
        </p:txBody>
      </p:sp>
    </p:spTree>
    <p:extLst>
      <p:ext uri="{BB962C8B-B14F-4D97-AF65-F5344CB8AC3E}">
        <p14:creationId xmlns:p14="http://schemas.microsoft.com/office/powerpoint/2010/main" val="218195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2BE7C-6A3F-4E30-82D8-3E7CF942F5D2}"/>
              </a:ext>
            </a:extLst>
          </p:cNvPr>
          <p:cNvSpPr>
            <a:spLocks noGrp="1"/>
          </p:cNvSpPr>
          <p:nvPr>
            <p:ph type="title"/>
          </p:nvPr>
        </p:nvSpPr>
        <p:spPr/>
        <p:txBody>
          <a:bodyPr/>
          <a:lstStyle/>
          <a:p>
            <a:r>
              <a:rPr lang="zh-CN" altLang="en-US" dirty="0"/>
              <a:t>指令执行过程 </a:t>
            </a:r>
            <a:r>
              <a:rPr lang="en-US" altLang="zh-CN" dirty="0"/>
              <a:t>(</a:t>
            </a:r>
            <a:r>
              <a:rPr lang="zh-CN" altLang="en-US" dirty="0"/>
              <a:t>取指</a:t>
            </a:r>
            <a:r>
              <a:rPr lang="en-US" altLang="zh-CN" dirty="0"/>
              <a:t>/</a:t>
            </a:r>
            <a:r>
              <a:rPr lang="zh-CN" altLang="en-US" dirty="0"/>
              <a:t>译码</a:t>
            </a:r>
            <a:r>
              <a:rPr lang="en-US" altLang="zh-CN" dirty="0"/>
              <a:t>/</a:t>
            </a:r>
            <a:r>
              <a:rPr lang="zh-CN" altLang="en-US" dirty="0"/>
              <a:t>执行</a:t>
            </a:r>
            <a:r>
              <a:rPr lang="en-US" altLang="zh-CN" dirty="0"/>
              <a:t>)</a:t>
            </a:r>
            <a:endParaRPr lang="zh-CN" altLang="en-US" dirty="0"/>
          </a:p>
        </p:txBody>
      </p:sp>
      <p:grpSp>
        <p:nvGrpSpPr>
          <p:cNvPr id="4" name="组合 3">
            <a:extLst>
              <a:ext uri="{FF2B5EF4-FFF2-40B4-BE49-F238E27FC236}">
                <a16:creationId xmlns:a16="http://schemas.microsoft.com/office/drawing/2014/main" id="{DB7DD58C-3604-4CAF-B717-C2EE77BB5B1D}"/>
              </a:ext>
            </a:extLst>
          </p:cNvPr>
          <p:cNvGrpSpPr/>
          <p:nvPr/>
        </p:nvGrpSpPr>
        <p:grpSpPr>
          <a:xfrm>
            <a:off x="1019621" y="1093573"/>
            <a:ext cx="10151917" cy="5246914"/>
            <a:chOff x="1011383" y="1272036"/>
            <a:chExt cx="10151917" cy="4908531"/>
          </a:xfrm>
        </p:grpSpPr>
        <p:sp>
          <p:nvSpPr>
            <p:cNvPr id="5" name="Rectangle 3">
              <a:extLst>
                <a:ext uri="{FF2B5EF4-FFF2-40B4-BE49-F238E27FC236}">
                  <a16:creationId xmlns:a16="http://schemas.microsoft.com/office/drawing/2014/main" id="{12BCA2D0-F3B4-4572-959E-B3604EDE3F53}"/>
                </a:ext>
              </a:extLst>
            </p:cNvPr>
            <p:cNvSpPr>
              <a:spLocks noChangeArrowheads="1"/>
            </p:cNvSpPr>
            <p:nvPr/>
          </p:nvSpPr>
          <p:spPr bwMode="auto">
            <a:xfrm>
              <a:off x="1452630" y="4235879"/>
              <a:ext cx="2029344" cy="287338"/>
            </a:xfrm>
            <a:prstGeom prst="rect">
              <a:avLst/>
            </a:prstGeom>
            <a:solidFill>
              <a:srgbClr val="F8FD3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zh-CN" altLang="en-US" sz="2000" dirty="0">
                  <a:latin typeface="Arial" charset="0"/>
                  <a:ea typeface="微软雅黑" pitchFamily="34" charset="-122"/>
                </a:rPr>
                <a:t>地址寄存器</a:t>
              </a:r>
              <a:r>
                <a:rPr kumimoji="0" lang="en-US" altLang="zh-CN" sz="2000" dirty="0">
                  <a:latin typeface="Arial" charset="0"/>
                  <a:ea typeface="微软雅黑" pitchFamily="34" charset="-122"/>
                </a:rPr>
                <a:t>AR</a:t>
              </a:r>
            </a:p>
          </p:txBody>
        </p:sp>
        <p:sp>
          <p:nvSpPr>
            <p:cNvPr id="6" name="Line 4">
              <a:extLst>
                <a:ext uri="{FF2B5EF4-FFF2-40B4-BE49-F238E27FC236}">
                  <a16:creationId xmlns:a16="http://schemas.microsoft.com/office/drawing/2014/main" id="{0F4C47A9-7767-4202-998A-CE6A6CEAC9EE}"/>
                </a:ext>
              </a:extLst>
            </p:cNvPr>
            <p:cNvSpPr>
              <a:spLocks noChangeShapeType="1"/>
            </p:cNvSpPr>
            <p:nvPr/>
          </p:nvSpPr>
          <p:spPr bwMode="auto">
            <a:xfrm>
              <a:off x="3128199" y="2219754"/>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7" name="AutoShape 5">
              <a:extLst>
                <a:ext uri="{FF2B5EF4-FFF2-40B4-BE49-F238E27FC236}">
                  <a16:creationId xmlns:a16="http://schemas.microsoft.com/office/drawing/2014/main" id="{CD92849C-CF1A-47FD-9970-E5DF8D5D0158}"/>
                </a:ext>
              </a:extLst>
            </p:cNvPr>
            <p:cNvSpPr>
              <a:spLocks noChangeArrowheads="1"/>
            </p:cNvSpPr>
            <p:nvPr/>
          </p:nvSpPr>
          <p:spPr bwMode="auto">
            <a:xfrm>
              <a:off x="4980655" y="3083354"/>
              <a:ext cx="264359" cy="358775"/>
            </a:xfrm>
            <a:prstGeom prst="upArrow">
              <a:avLst>
                <a:gd name="adj1" fmla="val 50000"/>
                <a:gd name="adj2" fmla="val 41544"/>
              </a:avLst>
            </a:prstGeom>
            <a:solidFill>
              <a:srgbClr val="4ABEED"/>
            </a:solidFill>
            <a:ln w="9525">
              <a:noFill/>
              <a:miter lim="800000"/>
              <a:headEnd/>
              <a:tailEnd/>
            </a:ln>
            <a:effectLst/>
          </p:spPr>
          <p:txBody>
            <a:bodyPr vert="eaVert" wrap="none" anchor="ctr"/>
            <a:lstStyle/>
            <a:p>
              <a:endParaRPr lang="zh-CN" altLang="en-US">
                <a:ea typeface="微软雅黑" pitchFamily="34" charset="-122"/>
              </a:endParaRPr>
            </a:p>
          </p:txBody>
        </p:sp>
        <p:sp>
          <p:nvSpPr>
            <p:cNvPr id="8" name="AutoShape 6">
              <a:extLst>
                <a:ext uri="{FF2B5EF4-FFF2-40B4-BE49-F238E27FC236}">
                  <a16:creationId xmlns:a16="http://schemas.microsoft.com/office/drawing/2014/main" id="{208AF4BC-8D79-4703-836B-D67E9318B76E}"/>
                </a:ext>
              </a:extLst>
            </p:cNvPr>
            <p:cNvSpPr>
              <a:spLocks noChangeArrowheads="1"/>
            </p:cNvSpPr>
            <p:nvPr/>
          </p:nvSpPr>
          <p:spPr bwMode="auto">
            <a:xfrm>
              <a:off x="4980655" y="2507092"/>
              <a:ext cx="264359" cy="358775"/>
            </a:xfrm>
            <a:prstGeom prst="upArrow">
              <a:avLst>
                <a:gd name="adj1" fmla="val 50000"/>
                <a:gd name="adj2" fmla="val 41544"/>
              </a:avLst>
            </a:prstGeom>
            <a:solidFill>
              <a:srgbClr val="4ABEED"/>
            </a:solidFill>
            <a:ln w="9525">
              <a:noFill/>
              <a:miter lim="800000"/>
              <a:headEnd/>
              <a:tailEnd/>
            </a:ln>
            <a:effectLst/>
          </p:spPr>
          <p:txBody>
            <a:bodyPr vert="eaVert" wrap="none" anchor="ctr"/>
            <a:lstStyle/>
            <a:p>
              <a:endParaRPr lang="zh-CN" altLang="en-US">
                <a:ea typeface="微软雅黑" pitchFamily="34" charset="-122"/>
              </a:endParaRPr>
            </a:p>
          </p:txBody>
        </p:sp>
        <p:sp>
          <p:nvSpPr>
            <p:cNvPr id="9" name="Rectangle 7">
              <a:extLst>
                <a:ext uri="{FF2B5EF4-FFF2-40B4-BE49-F238E27FC236}">
                  <a16:creationId xmlns:a16="http://schemas.microsoft.com/office/drawing/2014/main" id="{8CD22083-AF54-4EE4-961B-224000005318}"/>
                </a:ext>
              </a:extLst>
            </p:cNvPr>
            <p:cNvSpPr>
              <a:spLocks noChangeArrowheads="1"/>
            </p:cNvSpPr>
            <p:nvPr/>
          </p:nvSpPr>
          <p:spPr bwMode="auto">
            <a:xfrm>
              <a:off x="4449994" y="2796017"/>
              <a:ext cx="1234322" cy="287337"/>
            </a:xfrm>
            <a:prstGeom prst="rect">
              <a:avLst/>
            </a:prstGeom>
            <a:solidFill>
              <a:srgbClr val="F8FD3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zh-CN" altLang="en-US" sz="2000" dirty="0">
                  <a:latin typeface="Arial" charset="0"/>
                  <a:ea typeface="微软雅黑" pitchFamily="34" charset="-122"/>
                </a:rPr>
                <a:t>累加器</a:t>
              </a:r>
              <a:r>
                <a:rPr kumimoji="0" lang="en-US" altLang="zh-CN" sz="2000" dirty="0">
                  <a:latin typeface="Arial" charset="0"/>
                  <a:ea typeface="微软雅黑" pitchFamily="34" charset="-122"/>
                </a:rPr>
                <a:t>A</a:t>
              </a:r>
            </a:p>
          </p:txBody>
        </p:sp>
        <p:sp>
          <p:nvSpPr>
            <p:cNvPr id="10" name="AutoShape 8">
              <a:extLst>
                <a:ext uri="{FF2B5EF4-FFF2-40B4-BE49-F238E27FC236}">
                  <a16:creationId xmlns:a16="http://schemas.microsoft.com/office/drawing/2014/main" id="{6EDE7029-B28B-4218-811D-C1A6F8D15377}"/>
                </a:ext>
              </a:extLst>
            </p:cNvPr>
            <p:cNvSpPr>
              <a:spLocks noChangeArrowheads="1"/>
            </p:cNvSpPr>
            <p:nvPr/>
          </p:nvSpPr>
          <p:spPr bwMode="auto">
            <a:xfrm rot="10800000">
              <a:off x="3656917" y="1859392"/>
              <a:ext cx="264359" cy="1511300"/>
            </a:xfrm>
            <a:prstGeom prst="upArrow">
              <a:avLst>
                <a:gd name="adj1" fmla="val 44120"/>
                <a:gd name="adj2" fmla="val 83806"/>
              </a:avLst>
            </a:prstGeom>
            <a:solidFill>
              <a:srgbClr val="4ABEED"/>
            </a:solidFill>
            <a:ln w="9525">
              <a:noFill/>
              <a:miter lim="800000"/>
              <a:headEnd/>
              <a:tailEnd/>
            </a:ln>
            <a:effectLst/>
          </p:spPr>
          <p:txBody>
            <a:bodyPr vert="eaVert" wrap="none" anchor="ctr"/>
            <a:lstStyle/>
            <a:p>
              <a:endParaRPr lang="zh-CN" altLang="en-US">
                <a:ea typeface="微软雅黑" pitchFamily="34" charset="-122"/>
              </a:endParaRPr>
            </a:p>
          </p:txBody>
        </p:sp>
        <p:sp>
          <p:nvSpPr>
            <p:cNvPr id="11" name="Rectangle 9">
              <a:extLst>
                <a:ext uri="{FF2B5EF4-FFF2-40B4-BE49-F238E27FC236}">
                  <a16:creationId xmlns:a16="http://schemas.microsoft.com/office/drawing/2014/main" id="{3D8A3234-D729-4DC9-85AB-02BFA1DA6271}"/>
                </a:ext>
              </a:extLst>
            </p:cNvPr>
            <p:cNvSpPr>
              <a:spLocks noChangeArrowheads="1"/>
            </p:cNvSpPr>
            <p:nvPr/>
          </p:nvSpPr>
          <p:spPr bwMode="auto">
            <a:xfrm>
              <a:off x="3728837" y="1787954"/>
              <a:ext cx="1951591" cy="84138"/>
            </a:xfrm>
            <a:prstGeom prst="rect">
              <a:avLst/>
            </a:prstGeom>
            <a:solidFill>
              <a:srgbClr val="4ABEED"/>
            </a:solidFill>
            <a:ln w="9525">
              <a:noFill/>
              <a:miter lim="800000"/>
              <a:headEnd/>
              <a:tailEnd/>
            </a:ln>
            <a:effectLst/>
          </p:spPr>
          <p:txBody>
            <a:bodyPr wrap="none" anchor="ctr"/>
            <a:lstStyle/>
            <a:p>
              <a:endParaRPr lang="zh-CN" altLang="en-US">
                <a:ea typeface="微软雅黑" pitchFamily="34" charset="-122"/>
              </a:endParaRPr>
            </a:p>
          </p:txBody>
        </p:sp>
        <p:sp>
          <p:nvSpPr>
            <p:cNvPr id="12" name="Rectangle 10">
              <a:extLst>
                <a:ext uri="{FF2B5EF4-FFF2-40B4-BE49-F238E27FC236}">
                  <a16:creationId xmlns:a16="http://schemas.microsoft.com/office/drawing/2014/main" id="{2C0F2E44-F63C-4226-96FB-F34F2C00AF3D}"/>
                </a:ext>
              </a:extLst>
            </p:cNvPr>
            <p:cNvSpPr>
              <a:spLocks noChangeArrowheads="1"/>
            </p:cNvSpPr>
            <p:nvPr/>
          </p:nvSpPr>
          <p:spPr bwMode="auto">
            <a:xfrm>
              <a:off x="5635721" y="1787954"/>
              <a:ext cx="87471" cy="223838"/>
            </a:xfrm>
            <a:prstGeom prst="rect">
              <a:avLst/>
            </a:prstGeom>
            <a:solidFill>
              <a:srgbClr val="4ABEED"/>
            </a:solidFill>
            <a:ln w="9525">
              <a:noFill/>
              <a:miter lim="800000"/>
              <a:headEnd/>
              <a:tailEnd/>
            </a:ln>
            <a:effectLst/>
          </p:spPr>
          <p:txBody>
            <a:bodyPr wrap="none" anchor="ctr"/>
            <a:lstStyle/>
            <a:p>
              <a:endParaRPr lang="zh-CN" altLang="en-US">
                <a:ea typeface="微软雅黑" pitchFamily="34" charset="-122"/>
              </a:endParaRPr>
            </a:p>
          </p:txBody>
        </p:sp>
        <p:sp>
          <p:nvSpPr>
            <p:cNvPr id="13" name="AutoShape 11">
              <a:extLst>
                <a:ext uri="{FF2B5EF4-FFF2-40B4-BE49-F238E27FC236}">
                  <a16:creationId xmlns:a16="http://schemas.microsoft.com/office/drawing/2014/main" id="{19E75143-CF44-4B66-958B-39E07855DFA1}"/>
                </a:ext>
              </a:extLst>
            </p:cNvPr>
            <p:cNvSpPr>
              <a:spLocks noChangeArrowheads="1"/>
            </p:cNvSpPr>
            <p:nvPr/>
          </p:nvSpPr>
          <p:spPr bwMode="auto">
            <a:xfrm rot="10800000">
              <a:off x="4626880" y="2003854"/>
              <a:ext cx="2116816" cy="5048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6">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1" hangingPunct="1"/>
              <a:r>
                <a:rPr kumimoji="0" lang="zh-CN" altLang="en-US" sz="2000" dirty="0">
                  <a:latin typeface="Arial" charset="0"/>
                  <a:ea typeface="微软雅黑" pitchFamily="34" charset="-122"/>
                </a:rPr>
                <a:t>  加法器</a:t>
              </a:r>
            </a:p>
          </p:txBody>
        </p:sp>
        <p:sp>
          <p:nvSpPr>
            <p:cNvPr id="14" name="Rectangle 12">
              <a:extLst>
                <a:ext uri="{FF2B5EF4-FFF2-40B4-BE49-F238E27FC236}">
                  <a16:creationId xmlns:a16="http://schemas.microsoft.com/office/drawing/2014/main" id="{31AF5BB7-F9E5-4FB6-AD3B-1E415953CA69}"/>
                </a:ext>
              </a:extLst>
            </p:cNvPr>
            <p:cNvSpPr>
              <a:spLocks noChangeArrowheads="1"/>
            </p:cNvSpPr>
            <p:nvPr/>
          </p:nvSpPr>
          <p:spPr bwMode="auto">
            <a:xfrm>
              <a:off x="5431620" y="1797479"/>
              <a:ext cx="264359" cy="71438"/>
            </a:xfrm>
            <a:prstGeom prst="rect">
              <a:avLst/>
            </a:prstGeom>
            <a:solidFill>
              <a:srgbClr val="4ABEED"/>
            </a:solidFill>
            <a:ln w="9525">
              <a:noFill/>
              <a:miter lim="800000"/>
              <a:headEnd/>
              <a:tailEnd/>
            </a:ln>
            <a:effectLst/>
          </p:spPr>
          <p:txBody>
            <a:bodyPr wrap="none" anchor="ctr"/>
            <a:lstStyle/>
            <a:p>
              <a:endParaRPr lang="zh-CN" altLang="en-US">
                <a:ea typeface="微软雅黑" pitchFamily="34" charset="-122"/>
              </a:endParaRPr>
            </a:p>
          </p:txBody>
        </p:sp>
        <p:sp>
          <p:nvSpPr>
            <p:cNvPr id="15" name="Rectangle 13">
              <a:extLst>
                <a:ext uri="{FF2B5EF4-FFF2-40B4-BE49-F238E27FC236}">
                  <a16:creationId xmlns:a16="http://schemas.microsoft.com/office/drawing/2014/main" id="{C012B1CD-98F0-45C7-8F18-61CEBDC11613}"/>
                </a:ext>
              </a:extLst>
            </p:cNvPr>
            <p:cNvSpPr>
              <a:spLocks noChangeArrowheads="1"/>
            </p:cNvSpPr>
            <p:nvPr/>
          </p:nvSpPr>
          <p:spPr bwMode="auto">
            <a:xfrm>
              <a:off x="3740500" y="1859392"/>
              <a:ext cx="97191" cy="71437"/>
            </a:xfrm>
            <a:prstGeom prst="rect">
              <a:avLst/>
            </a:prstGeom>
            <a:solidFill>
              <a:srgbClr val="4ABEED"/>
            </a:solidFill>
            <a:ln>
              <a:noFill/>
            </a:ln>
            <a:effectLst/>
          </p:spPr>
          <p:txBody>
            <a:bodyPr wrap="none" anchor="ctr"/>
            <a:lstStyle/>
            <a:p>
              <a:endParaRPr lang="zh-CN" altLang="en-US">
                <a:ea typeface="微软雅黑" pitchFamily="34" charset="-122"/>
              </a:endParaRPr>
            </a:p>
          </p:txBody>
        </p:sp>
        <p:sp>
          <p:nvSpPr>
            <p:cNvPr id="16" name="AutoShape 14">
              <a:extLst>
                <a:ext uri="{FF2B5EF4-FFF2-40B4-BE49-F238E27FC236}">
                  <a16:creationId xmlns:a16="http://schemas.microsoft.com/office/drawing/2014/main" id="{ED8B1FE4-65FF-444E-95A5-92D115E3493B}"/>
                </a:ext>
              </a:extLst>
            </p:cNvPr>
            <p:cNvSpPr>
              <a:spLocks noChangeArrowheads="1"/>
            </p:cNvSpPr>
            <p:nvPr/>
          </p:nvSpPr>
          <p:spPr bwMode="auto">
            <a:xfrm>
              <a:off x="6038091" y="2507092"/>
              <a:ext cx="264359" cy="936625"/>
            </a:xfrm>
            <a:prstGeom prst="upArrow">
              <a:avLst>
                <a:gd name="adj1" fmla="val 50000"/>
                <a:gd name="adj2" fmla="val 108456"/>
              </a:avLst>
            </a:prstGeom>
            <a:solidFill>
              <a:srgbClr val="4ABEED"/>
            </a:solidFill>
            <a:ln w="9525">
              <a:noFill/>
              <a:miter lim="800000"/>
              <a:headEnd/>
              <a:tailEnd/>
            </a:ln>
            <a:effectLst/>
          </p:spPr>
          <p:txBody>
            <a:bodyPr vert="eaVert" wrap="none" anchor="ctr"/>
            <a:lstStyle/>
            <a:p>
              <a:endParaRPr lang="zh-CN" altLang="en-US">
                <a:ea typeface="微软雅黑" pitchFamily="34" charset="-122"/>
              </a:endParaRPr>
            </a:p>
          </p:txBody>
        </p:sp>
        <p:sp>
          <p:nvSpPr>
            <p:cNvPr id="17" name="Rectangle 15">
              <a:extLst>
                <a:ext uri="{FF2B5EF4-FFF2-40B4-BE49-F238E27FC236}">
                  <a16:creationId xmlns:a16="http://schemas.microsoft.com/office/drawing/2014/main" id="{8CB24D23-DE94-42BC-8AAD-8BB28FB24702}"/>
                </a:ext>
              </a:extLst>
            </p:cNvPr>
            <p:cNvSpPr>
              <a:spLocks noChangeArrowheads="1"/>
            </p:cNvSpPr>
            <p:nvPr/>
          </p:nvSpPr>
          <p:spPr bwMode="auto">
            <a:xfrm>
              <a:off x="7008055" y="4235879"/>
              <a:ext cx="2029344" cy="287338"/>
            </a:xfrm>
            <a:prstGeom prst="rect">
              <a:avLst/>
            </a:prstGeom>
            <a:solidFill>
              <a:srgbClr val="F8FD3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zh-CN" altLang="en-US" sz="2000" dirty="0">
                  <a:latin typeface="Arial" charset="0"/>
                  <a:ea typeface="微软雅黑" pitchFamily="34" charset="-122"/>
                </a:rPr>
                <a:t>数据寄存器</a:t>
              </a:r>
              <a:r>
                <a:rPr kumimoji="0" lang="en-US" altLang="zh-CN" sz="2000" dirty="0">
                  <a:latin typeface="Arial" charset="0"/>
                  <a:ea typeface="微软雅黑" pitchFamily="34" charset="-122"/>
                </a:rPr>
                <a:t>DR</a:t>
              </a:r>
            </a:p>
          </p:txBody>
        </p:sp>
        <p:sp>
          <p:nvSpPr>
            <p:cNvPr id="18" name="AutoShape 16">
              <a:extLst>
                <a:ext uri="{FF2B5EF4-FFF2-40B4-BE49-F238E27FC236}">
                  <a16:creationId xmlns:a16="http://schemas.microsoft.com/office/drawing/2014/main" id="{E6DED55D-5874-4979-9465-CD41818379F5}"/>
                </a:ext>
              </a:extLst>
            </p:cNvPr>
            <p:cNvSpPr>
              <a:spLocks noChangeArrowheads="1"/>
            </p:cNvSpPr>
            <p:nvPr/>
          </p:nvSpPr>
          <p:spPr bwMode="auto">
            <a:xfrm rot="16200000">
              <a:off x="7697905" y="3778877"/>
              <a:ext cx="647700" cy="266303"/>
            </a:xfrm>
            <a:prstGeom prst="leftRightArrow">
              <a:avLst>
                <a:gd name="adj1" fmla="val 52491"/>
                <a:gd name="adj2" fmla="val 73984"/>
              </a:avLst>
            </a:prstGeom>
            <a:solidFill>
              <a:srgbClr val="4ABEED"/>
            </a:solidFill>
            <a:ln w="9525">
              <a:noFill/>
              <a:miter lim="800000"/>
              <a:headEnd/>
              <a:tailEnd/>
            </a:ln>
            <a:effectLst/>
          </p:spPr>
          <p:txBody>
            <a:bodyPr wrap="none" anchor="ctr"/>
            <a:lstStyle/>
            <a:p>
              <a:endParaRPr lang="zh-CN" altLang="en-US">
                <a:ea typeface="微软雅黑" pitchFamily="34" charset="-122"/>
              </a:endParaRPr>
            </a:p>
          </p:txBody>
        </p:sp>
        <p:sp>
          <p:nvSpPr>
            <p:cNvPr id="19" name="Rectangle 17">
              <a:extLst>
                <a:ext uri="{FF2B5EF4-FFF2-40B4-BE49-F238E27FC236}">
                  <a16:creationId xmlns:a16="http://schemas.microsoft.com/office/drawing/2014/main" id="{36C07EE6-2C85-451C-B420-2D5CAAE350CB}"/>
                </a:ext>
              </a:extLst>
            </p:cNvPr>
            <p:cNvSpPr>
              <a:spLocks noChangeArrowheads="1"/>
            </p:cNvSpPr>
            <p:nvPr/>
          </p:nvSpPr>
          <p:spPr bwMode="auto">
            <a:xfrm>
              <a:off x="7008055" y="2796017"/>
              <a:ext cx="2029344" cy="287337"/>
            </a:xfrm>
            <a:prstGeom prst="rect">
              <a:avLst/>
            </a:prstGeom>
            <a:solidFill>
              <a:srgbClr val="F8FD3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zh-CN" altLang="en-US" sz="2000" dirty="0">
                  <a:latin typeface="Arial" charset="0"/>
                  <a:ea typeface="微软雅黑" pitchFamily="34" charset="-122"/>
                </a:rPr>
                <a:t>指令寄存器</a:t>
              </a:r>
              <a:r>
                <a:rPr kumimoji="0" lang="en-US" altLang="zh-CN" sz="2000" dirty="0">
                  <a:latin typeface="Arial" charset="0"/>
                  <a:ea typeface="微软雅黑" pitchFamily="34" charset="-122"/>
                </a:rPr>
                <a:t>IR</a:t>
              </a:r>
            </a:p>
          </p:txBody>
        </p:sp>
        <p:sp>
          <p:nvSpPr>
            <p:cNvPr id="20" name="AutoShape 18">
              <a:extLst>
                <a:ext uri="{FF2B5EF4-FFF2-40B4-BE49-F238E27FC236}">
                  <a16:creationId xmlns:a16="http://schemas.microsoft.com/office/drawing/2014/main" id="{F414E6D2-401E-4EA9-921A-37300E1E3083}"/>
                </a:ext>
              </a:extLst>
            </p:cNvPr>
            <p:cNvSpPr>
              <a:spLocks noChangeArrowheads="1"/>
            </p:cNvSpPr>
            <p:nvPr/>
          </p:nvSpPr>
          <p:spPr bwMode="auto">
            <a:xfrm>
              <a:off x="7888603" y="3083354"/>
              <a:ext cx="264359" cy="358775"/>
            </a:xfrm>
            <a:prstGeom prst="upArrow">
              <a:avLst>
                <a:gd name="adj1" fmla="val 50000"/>
                <a:gd name="adj2" fmla="val 41544"/>
              </a:avLst>
            </a:prstGeom>
            <a:solidFill>
              <a:srgbClr val="4ABEED"/>
            </a:solidFill>
            <a:ln w="9525">
              <a:noFill/>
              <a:miter lim="800000"/>
              <a:headEnd/>
              <a:tailEnd/>
            </a:ln>
            <a:effectLst/>
          </p:spPr>
          <p:txBody>
            <a:bodyPr vert="eaVert" wrap="none" anchor="ctr"/>
            <a:lstStyle/>
            <a:p>
              <a:endParaRPr lang="zh-CN" altLang="en-US">
                <a:ea typeface="微软雅黑" pitchFamily="34" charset="-122"/>
              </a:endParaRPr>
            </a:p>
          </p:txBody>
        </p:sp>
        <p:sp>
          <p:nvSpPr>
            <p:cNvPr id="21" name="Rectangle 19">
              <a:extLst>
                <a:ext uri="{FF2B5EF4-FFF2-40B4-BE49-F238E27FC236}">
                  <a16:creationId xmlns:a16="http://schemas.microsoft.com/office/drawing/2014/main" id="{EC978724-9D5B-4DF5-9F03-CD65CF6D3EB1}"/>
                </a:ext>
              </a:extLst>
            </p:cNvPr>
            <p:cNvSpPr>
              <a:spLocks noChangeArrowheads="1"/>
            </p:cNvSpPr>
            <p:nvPr/>
          </p:nvSpPr>
          <p:spPr bwMode="auto">
            <a:xfrm>
              <a:off x="7008055" y="2291192"/>
              <a:ext cx="2029344" cy="287337"/>
            </a:xfrm>
            <a:prstGeom prst="rect">
              <a:avLst/>
            </a:prstGeom>
            <a:solidFill>
              <a:srgbClr val="F8FD3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zh-CN" altLang="en-US" sz="2000" dirty="0">
                  <a:latin typeface="Arial" charset="0"/>
                  <a:ea typeface="微软雅黑" pitchFamily="34" charset="-122"/>
                </a:rPr>
                <a:t>指令译码器</a:t>
              </a:r>
              <a:r>
                <a:rPr kumimoji="0" lang="en-US" altLang="zh-CN" sz="2000" dirty="0">
                  <a:latin typeface="Arial" charset="0"/>
                  <a:ea typeface="微软雅黑" pitchFamily="34" charset="-122"/>
                </a:rPr>
                <a:t>ID</a:t>
              </a:r>
            </a:p>
          </p:txBody>
        </p:sp>
        <p:sp>
          <p:nvSpPr>
            <p:cNvPr id="22" name="Rectangle 20">
              <a:extLst>
                <a:ext uri="{FF2B5EF4-FFF2-40B4-BE49-F238E27FC236}">
                  <a16:creationId xmlns:a16="http://schemas.microsoft.com/office/drawing/2014/main" id="{31707CEF-39EF-4911-8419-7393FA93C57E}"/>
                </a:ext>
              </a:extLst>
            </p:cNvPr>
            <p:cNvSpPr>
              <a:spLocks noChangeArrowheads="1"/>
            </p:cNvSpPr>
            <p:nvPr/>
          </p:nvSpPr>
          <p:spPr bwMode="auto">
            <a:xfrm>
              <a:off x="7008055" y="1787954"/>
              <a:ext cx="2029344" cy="287338"/>
            </a:xfrm>
            <a:prstGeom prst="rect">
              <a:avLst/>
            </a:prstGeom>
            <a:solidFill>
              <a:srgbClr val="F8FD3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zh-CN" altLang="en-US" sz="2000" dirty="0">
                  <a:latin typeface="Arial" charset="0"/>
                  <a:ea typeface="微软雅黑" pitchFamily="34" charset="-122"/>
                </a:rPr>
                <a:t>时序逻辑电路</a:t>
              </a:r>
            </a:p>
          </p:txBody>
        </p:sp>
        <p:sp>
          <p:nvSpPr>
            <p:cNvPr id="23" name="AutoShape 21">
              <a:extLst>
                <a:ext uri="{FF2B5EF4-FFF2-40B4-BE49-F238E27FC236}">
                  <a16:creationId xmlns:a16="http://schemas.microsoft.com/office/drawing/2014/main" id="{DE51DD80-7F56-4001-B919-D10FC1B2EEFB}"/>
                </a:ext>
              </a:extLst>
            </p:cNvPr>
            <p:cNvSpPr>
              <a:spLocks noChangeArrowheads="1"/>
            </p:cNvSpPr>
            <p:nvPr/>
          </p:nvSpPr>
          <p:spPr bwMode="auto">
            <a:xfrm>
              <a:off x="7888603" y="2580117"/>
              <a:ext cx="264359" cy="215900"/>
            </a:xfrm>
            <a:prstGeom prst="upArrow">
              <a:avLst>
                <a:gd name="adj1" fmla="val 50000"/>
                <a:gd name="adj2" fmla="val 25000"/>
              </a:avLst>
            </a:prstGeom>
            <a:solidFill>
              <a:srgbClr val="4ABEED"/>
            </a:solidFill>
            <a:ln w="9525">
              <a:noFill/>
              <a:miter lim="800000"/>
              <a:headEnd/>
              <a:tailEnd/>
            </a:ln>
            <a:effectLst/>
          </p:spPr>
          <p:txBody>
            <a:bodyPr vert="eaVert" wrap="none" anchor="ctr"/>
            <a:lstStyle/>
            <a:p>
              <a:endParaRPr lang="zh-CN" altLang="en-US" sz="2000">
                <a:ea typeface="微软雅黑" pitchFamily="34" charset="-122"/>
              </a:endParaRPr>
            </a:p>
          </p:txBody>
        </p:sp>
        <p:sp>
          <p:nvSpPr>
            <p:cNvPr id="24" name="AutoShape 22">
              <a:extLst>
                <a:ext uri="{FF2B5EF4-FFF2-40B4-BE49-F238E27FC236}">
                  <a16:creationId xmlns:a16="http://schemas.microsoft.com/office/drawing/2014/main" id="{E6853211-947A-4426-AB57-EE9190CFCF0E}"/>
                </a:ext>
              </a:extLst>
            </p:cNvPr>
            <p:cNvSpPr>
              <a:spLocks noChangeArrowheads="1"/>
            </p:cNvSpPr>
            <p:nvPr/>
          </p:nvSpPr>
          <p:spPr bwMode="auto">
            <a:xfrm>
              <a:off x="7888603" y="2075292"/>
              <a:ext cx="264359" cy="215900"/>
            </a:xfrm>
            <a:prstGeom prst="upArrow">
              <a:avLst>
                <a:gd name="adj1" fmla="val 50000"/>
                <a:gd name="adj2" fmla="val 25000"/>
              </a:avLst>
            </a:prstGeom>
            <a:solidFill>
              <a:srgbClr val="4ABEED"/>
            </a:solidFill>
            <a:ln w="9525">
              <a:noFill/>
              <a:miter lim="800000"/>
              <a:headEnd/>
              <a:tailEnd/>
            </a:ln>
            <a:effectLst/>
          </p:spPr>
          <p:txBody>
            <a:bodyPr vert="eaVert" wrap="none" anchor="ctr"/>
            <a:lstStyle/>
            <a:p>
              <a:endParaRPr lang="zh-CN" altLang="en-US" sz="2000">
                <a:ea typeface="微软雅黑" pitchFamily="34" charset="-122"/>
              </a:endParaRPr>
            </a:p>
          </p:txBody>
        </p:sp>
        <p:sp>
          <p:nvSpPr>
            <p:cNvPr id="25" name="Line 23">
              <a:extLst>
                <a:ext uri="{FF2B5EF4-FFF2-40B4-BE49-F238E27FC236}">
                  <a16:creationId xmlns:a16="http://schemas.microsoft.com/office/drawing/2014/main" id="{BD33A78E-FFD0-40D0-9F62-167C44BC9E70}"/>
                </a:ext>
              </a:extLst>
            </p:cNvPr>
            <p:cNvSpPr>
              <a:spLocks noChangeShapeType="1"/>
            </p:cNvSpPr>
            <p:nvPr/>
          </p:nvSpPr>
          <p:spPr bwMode="auto">
            <a:xfrm flipV="1">
              <a:off x="7184942" y="1572054"/>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26" name="Line 24">
              <a:extLst>
                <a:ext uri="{FF2B5EF4-FFF2-40B4-BE49-F238E27FC236}">
                  <a16:creationId xmlns:a16="http://schemas.microsoft.com/office/drawing/2014/main" id="{E0FAD29E-2398-4378-ABFD-43069C07807D}"/>
                </a:ext>
              </a:extLst>
            </p:cNvPr>
            <p:cNvSpPr>
              <a:spLocks noChangeShapeType="1"/>
            </p:cNvSpPr>
            <p:nvPr/>
          </p:nvSpPr>
          <p:spPr bwMode="auto">
            <a:xfrm flipV="1">
              <a:off x="7449301" y="1572054"/>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27" name="Line 25">
              <a:extLst>
                <a:ext uri="{FF2B5EF4-FFF2-40B4-BE49-F238E27FC236}">
                  <a16:creationId xmlns:a16="http://schemas.microsoft.com/office/drawing/2014/main" id="{0D570069-0FA9-488A-B33A-F915DD061548}"/>
                </a:ext>
              </a:extLst>
            </p:cNvPr>
            <p:cNvSpPr>
              <a:spLocks noChangeShapeType="1"/>
            </p:cNvSpPr>
            <p:nvPr/>
          </p:nvSpPr>
          <p:spPr bwMode="auto">
            <a:xfrm flipV="1">
              <a:off x="7713660" y="1572054"/>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28" name="Line 26">
              <a:extLst>
                <a:ext uri="{FF2B5EF4-FFF2-40B4-BE49-F238E27FC236}">
                  <a16:creationId xmlns:a16="http://schemas.microsoft.com/office/drawing/2014/main" id="{09DE58A6-6F2B-4BA3-A228-CB6D2B5A6638}"/>
                </a:ext>
              </a:extLst>
            </p:cNvPr>
            <p:cNvSpPr>
              <a:spLocks noChangeShapeType="1"/>
            </p:cNvSpPr>
            <p:nvPr/>
          </p:nvSpPr>
          <p:spPr bwMode="auto">
            <a:xfrm flipV="1">
              <a:off x="7978019" y="1572054"/>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29" name="Line 27">
              <a:extLst>
                <a:ext uri="{FF2B5EF4-FFF2-40B4-BE49-F238E27FC236}">
                  <a16:creationId xmlns:a16="http://schemas.microsoft.com/office/drawing/2014/main" id="{D3C84CA4-1F9D-4861-B1BD-67FE852DFEFA}"/>
                </a:ext>
              </a:extLst>
            </p:cNvPr>
            <p:cNvSpPr>
              <a:spLocks noChangeShapeType="1"/>
            </p:cNvSpPr>
            <p:nvPr/>
          </p:nvSpPr>
          <p:spPr bwMode="auto">
            <a:xfrm flipV="1">
              <a:off x="8242378" y="1572054"/>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30" name="Line 28">
              <a:extLst>
                <a:ext uri="{FF2B5EF4-FFF2-40B4-BE49-F238E27FC236}">
                  <a16:creationId xmlns:a16="http://schemas.microsoft.com/office/drawing/2014/main" id="{5437D951-64E1-472D-9F60-9E9ADF618E40}"/>
                </a:ext>
              </a:extLst>
            </p:cNvPr>
            <p:cNvSpPr>
              <a:spLocks noChangeShapeType="1"/>
            </p:cNvSpPr>
            <p:nvPr/>
          </p:nvSpPr>
          <p:spPr bwMode="auto">
            <a:xfrm flipV="1">
              <a:off x="8506737" y="1572054"/>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31" name="Line 29">
              <a:extLst>
                <a:ext uri="{FF2B5EF4-FFF2-40B4-BE49-F238E27FC236}">
                  <a16:creationId xmlns:a16="http://schemas.microsoft.com/office/drawing/2014/main" id="{DD6CE8BA-CF6A-49F5-907F-175E7D891A72}"/>
                </a:ext>
              </a:extLst>
            </p:cNvPr>
            <p:cNvSpPr>
              <a:spLocks noChangeShapeType="1"/>
            </p:cNvSpPr>
            <p:nvPr/>
          </p:nvSpPr>
          <p:spPr bwMode="auto">
            <a:xfrm flipV="1">
              <a:off x="8771096" y="1572054"/>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32" name="Text Box 30">
              <a:extLst>
                <a:ext uri="{FF2B5EF4-FFF2-40B4-BE49-F238E27FC236}">
                  <a16:creationId xmlns:a16="http://schemas.microsoft.com/office/drawing/2014/main" id="{31A86DDA-8D56-4194-AF42-974E3F50E4DA}"/>
                </a:ext>
              </a:extLst>
            </p:cNvPr>
            <p:cNvSpPr txBox="1">
              <a:spLocks noChangeArrowheads="1"/>
            </p:cNvSpPr>
            <p:nvPr/>
          </p:nvSpPr>
          <p:spPr bwMode="auto">
            <a:xfrm>
              <a:off x="6743696" y="1272036"/>
              <a:ext cx="26455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spcBef>
                  <a:spcPct val="50000"/>
                </a:spcBef>
              </a:pPr>
              <a:r>
                <a:rPr kumimoji="0" lang="zh-CN" altLang="en-US" dirty="0">
                  <a:latin typeface="Arial" charset="0"/>
                  <a:ea typeface="微软雅黑" pitchFamily="34" charset="-122"/>
                </a:rPr>
                <a:t>时序控制信号（控制命令）</a:t>
              </a:r>
            </a:p>
          </p:txBody>
        </p:sp>
        <p:sp>
          <p:nvSpPr>
            <p:cNvPr id="33" name="Rectangle 31">
              <a:extLst>
                <a:ext uri="{FF2B5EF4-FFF2-40B4-BE49-F238E27FC236}">
                  <a16:creationId xmlns:a16="http://schemas.microsoft.com/office/drawing/2014/main" id="{F00EFEB3-7D3E-4F54-9B1B-BDCA7A370FE9}"/>
                </a:ext>
              </a:extLst>
            </p:cNvPr>
            <p:cNvSpPr>
              <a:spLocks noChangeArrowheads="1"/>
            </p:cNvSpPr>
            <p:nvPr/>
          </p:nvSpPr>
          <p:spPr bwMode="auto">
            <a:xfrm>
              <a:off x="4889296" y="4235879"/>
              <a:ext cx="1764985" cy="288925"/>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1800">
                  <a:solidFill>
                    <a:schemeClr val="hlink"/>
                  </a:solidFill>
                  <a:latin typeface="Arial" charset="0"/>
                  <a:ea typeface="微软雅黑" pitchFamily="34" charset="-122"/>
                </a:rPr>
                <a:t>1011 0000</a:t>
              </a:r>
            </a:p>
          </p:txBody>
        </p:sp>
        <p:sp>
          <p:nvSpPr>
            <p:cNvPr id="34" name="Rectangle 32">
              <a:extLst>
                <a:ext uri="{FF2B5EF4-FFF2-40B4-BE49-F238E27FC236}">
                  <a16:creationId xmlns:a16="http://schemas.microsoft.com/office/drawing/2014/main" id="{665EC5D1-17BC-475A-B48C-AC46AD3D03C8}"/>
                </a:ext>
              </a:extLst>
            </p:cNvPr>
            <p:cNvSpPr>
              <a:spLocks noChangeArrowheads="1"/>
            </p:cNvSpPr>
            <p:nvPr/>
          </p:nvSpPr>
          <p:spPr bwMode="auto">
            <a:xfrm>
              <a:off x="4889296" y="4523217"/>
              <a:ext cx="1764985" cy="288925"/>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1800" dirty="0">
                  <a:solidFill>
                    <a:schemeClr val="hlink"/>
                  </a:solidFill>
                  <a:latin typeface="Arial" charset="0"/>
                  <a:ea typeface="微软雅黑" pitchFamily="34" charset="-122"/>
                </a:rPr>
                <a:t>0000 0101</a:t>
              </a:r>
            </a:p>
          </p:txBody>
        </p:sp>
        <p:sp>
          <p:nvSpPr>
            <p:cNvPr id="35" name="Rectangle 33">
              <a:extLst>
                <a:ext uri="{FF2B5EF4-FFF2-40B4-BE49-F238E27FC236}">
                  <a16:creationId xmlns:a16="http://schemas.microsoft.com/office/drawing/2014/main" id="{33EEE976-ADAA-4809-894C-D80E3B60E69C}"/>
                </a:ext>
              </a:extLst>
            </p:cNvPr>
            <p:cNvSpPr>
              <a:spLocks noChangeArrowheads="1"/>
            </p:cNvSpPr>
            <p:nvPr/>
          </p:nvSpPr>
          <p:spPr bwMode="auto">
            <a:xfrm>
              <a:off x="4889296" y="4812142"/>
              <a:ext cx="1764985" cy="288925"/>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1800">
                  <a:solidFill>
                    <a:schemeClr val="folHlink"/>
                  </a:solidFill>
                  <a:latin typeface="Arial" charset="0"/>
                  <a:ea typeface="微软雅黑" pitchFamily="34" charset="-122"/>
                </a:rPr>
                <a:t>0000 0100</a:t>
              </a:r>
            </a:p>
          </p:txBody>
        </p:sp>
        <p:sp>
          <p:nvSpPr>
            <p:cNvPr id="36" name="Rectangle 34">
              <a:extLst>
                <a:ext uri="{FF2B5EF4-FFF2-40B4-BE49-F238E27FC236}">
                  <a16:creationId xmlns:a16="http://schemas.microsoft.com/office/drawing/2014/main" id="{8EF19550-D5FA-4F40-99F5-BC8D1B782537}"/>
                </a:ext>
              </a:extLst>
            </p:cNvPr>
            <p:cNvSpPr>
              <a:spLocks noChangeArrowheads="1"/>
            </p:cNvSpPr>
            <p:nvPr/>
          </p:nvSpPr>
          <p:spPr bwMode="auto">
            <a:xfrm>
              <a:off x="4889296" y="5099479"/>
              <a:ext cx="1764985" cy="288925"/>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1800" dirty="0">
                  <a:solidFill>
                    <a:schemeClr val="folHlink"/>
                  </a:solidFill>
                  <a:latin typeface="Arial" charset="0"/>
                  <a:ea typeface="微软雅黑" pitchFamily="34" charset="-122"/>
                </a:rPr>
                <a:t>0000 1000</a:t>
              </a:r>
            </a:p>
          </p:txBody>
        </p:sp>
        <p:sp>
          <p:nvSpPr>
            <p:cNvPr id="37" name="Rectangle 35">
              <a:extLst>
                <a:ext uri="{FF2B5EF4-FFF2-40B4-BE49-F238E27FC236}">
                  <a16:creationId xmlns:a16="http://schemas.microsoft.com/office/drawing/2014/main" id="{DD64A609-F637-4BC2-B141-3D6BA1021763}"/>
                </a:ext>
              </a:extLst>
            </p:cNvPr>
            <p:cNvSpPr>
              <a:spLocks noChangeArrowheads="1"/>
            </p:cNvSpPr>
            <p:nvPr/>
          </p:nvSpPr>
          <p:spPr bwMode="auto">
            <a:xfrm>
              <a:off x="4889296" y="5388404"/>
              <a:ext cx="1764985" cy="288925"/>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1800" dirty="0">
                  <a:latin typeface="Arial" charset="0"/>
                  <a:ea typeface="微软雅黑" pitchFamily="34" charset="-122"/>
                </a:rPr>
                <a:t>1111  0100</a:t>
              </a:r>
            </a:p>
          </p:txBody>
        </p:sp>
        <p:sp>
          <p:nvSpPr>
            <p:cNvPr id="38" name="Text Box 36">
              <a:extLst>
                <a:ext uri="{FF2B5EF4-FFF2-40B4-BE49-F238E27FC236}">
                  <a16:creationId xmlns:a16="http://schemas.microsoft.com/office/drawing/2014/main" id="{4DF31448-BAC8-40B4-BE6D-09B21B40A503}"/>
                </a:ext>
              </a:extLst>
            </p:cNvPr>
            <p:cNvSpPr txBox="1">
              <a:spLocks noChangeArrowheads="1"/>
            </p:cNvSpPr>
            <p:nvPr/>
          </p:nvSpPr>
          <p:spPr bwMode="auto">
            <a:xfrm>
              <a:off x="9389229" y="3659617"/>
              <a:ext cx="9699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a:latin typeface="Arial" charset="0"/>
                  <a:ea typeface="微软雅黑" pitchFamily="34" charset="-122"/>
                </a:rPr>
                <a:t>内部总线</a:t>
              </a:r>
            </a:p>
          </p:txBody>
        </p:sp>
        <p:sp>
          <p:nvSpPr>
            <p:cNvPr id="39" name="Text Box 37">
              <a:extLst>
                <a:ext uri="{FF2B5EF4-FFF2-40B4-BE49-F238E27FC236}">
                  <a16:creationId xmlns:a16="http://schemas.microsoft.com/office/drawing/2014/main" id="{E91C3AF6-7BF7-4BA6-85B1-1090C0EFE93B}"/>
                </a:ext>
              </a:extLst>
            </p:cNvPr>
            <p:cNvSpPr txBox="1">
              <a:spLocks noChangeArrowheads="1"/>
            </p:cNvSpPr>
            <p:nvPr/>
          </p:nvSpPr>
          <p:spPr bwMode="auto">
            <a:xfrm>
              <a:off x="5419956" y="3941846"/>
              <a:ext cx="7036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latin typeface="Arial" charset="0"/>
                  <a:ea typeface="微软雅黑" pitchFamily="34" charset="-122"/>
                </a:rPr>
                <a:t>存储器</a:t>
              </a:r>
            </a:p>
          </p:txBody>
        </p:sp>
        <p:sp>
          <p:nvSpPr>
            <p:cNvPr id="40" name="AutoShape 38">
              <a:extLst>
                <a:ext uri="{FF2B5EF4-FFF2-40B4-BE49-F238E27FC236}">
                  <a16:creationId xmlns:a16="http://schemas.microsoft.com/office/drawing/2014/main" id="{F89FFC2B-7E08-42AF-B925-B5A28D1B2049}"/>
                </a:ext>
              </a:extLst>
            </p:cNvPr>
            <p:cNvSpPr>
              <a:spLocks noChangeArrowheads="1"/>
            </p:cNvSpPr>
            <p:nvPr/>
          </p:nvSpPr>
          <p:spPr bwMode="auto">
            <a:xfrm rot="5400000">
              <a:off x="2634684" y="4134239"/>
              <a:ext cx="720725" cy="1498681"/>
            </a:xfrm>
            <a:custGeom>
              <a:avLst/>
              <a:gdLst>
                <a:gd name="G0" fmla="+- 8619 0 0"/>
                <a:gd name="G1" fmla="+- 17026 0 0"/>
                <a:gd name="G2" fmla="+- 7200 0 0"/>
                <a:gd name="G3" fmla="*/ 8619 1 2"/>
                <a:gd name="G4" fmla="+- G3 10800 0"/>
                <a:gd name="G5" fmla="+- 21600 8619 17026"/>
                <a:gd name="G6" fmla="+- 17026 7200 0"/>
                <a:gd name="G7" fmla="*/ G6 1 2"/>
                <a:gd name="G8" fmla="*/ 17026 2 1"/>
                <a:gd name="G9" fmla="+- G8 0 21600"/>
                <a:gd name="G10" fmla="*/ 21600 G0 G1"/>
                <a:gd name="G11" fmla="*/ 21600 G4 G1"/>
                <a:gd name="G12" fmla="*/ 21600 G5 G1"/>
                <a:gd name="G13" fmla="*/ 21600 G7 G1"/>
                <a:gd name="G14" fmla="*/ 17026 1 2"/>
                <a:gd name="G15" fmla="+- G5 0 G4"/>
                <a:gd name="G16" fmla="+- G0 0 G4"/>
                <a:gd name="G17" fmla="*/ G2 G15 G16"/>
                <a:gd name="T0" fmla="*/ 15110 w 21600"/>
                <a:gd name="T1" fmla="*/ 0 h 21600"/>
                <a:gd name="T2" fmla="*/ 8619 w 21600"/>
                <a:gd name="T3" fmla="*/ 7200 h 21600"/>
                <a:gd name="T4" fmla="*/ 0 w 21600"/>
                <a:gd name="T5" fmla="*/ 19169 h 21600"/>
                <a:gd name="T6" fmla="*/ 8513 w 21600"/>
                <a:gd name="T7" fmla="*/ 21600 h 21600"/>
                <a:gd name="T8" fmla="*/ 17026 w 21600"/>
                <a:gd name="T9" fmla="*/ 15367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110" y="0"/>
                  </a:moveTo>
                  <a:lnTo>
                    <a:pt x="8619" y="7200"/>
                  </a:lnTo>
                  <a:lnTo>
                    <a:pt x="13193" y="7200"/>
                  </a:lnTo>
                  <a:lnTo>
                    <a:pt x="13193" y="16737"/>
                  </a:lnTo>
                  <a:lnTo>
                    <a:pt x="0" y="16737"/>
                  </a:lnTo>
                  <a:lnTo>
                    <a:pt x="0" y="21600"/>
                  </a:lnTo>
                  <a:lnTo>
                    <a:pt x="17026" y="21600"/>
                  </a:lnTo>
                  <a:lnTo>
                    <a:pt x="17026" y="7200"/>
                  </a:lnTo>
                  <a:lnTo>
                    <a:pt x="21600" y="7200"/>
                  </a:lnTo>
                  <a:close/>
                </a:path>
              </a:pathLst>
            </a:custGeom>
            <a:solidFill>
              <a:srgbClr val="4ABEED"/>
            </a:solidFill>
            <a:ln w="9525">
              <a:noFill/>
              <a:miter lim="800000"/>
              <a:headEnd/>
              <a:tailEnd/>
            </a:ln>
            <a:effectLst/>
          </p:spPr>
          <p:txBody>
            <a:bodyPr wrap="none" anchor="ctr"/>
            <a:lstStyle/>
            <a:p>
              <a:endParaRPr lang="zh-CN" altLang="en-US">
                <a:ea typeface="微软雅黑" pitchFamily="34" charset="-122"/>
              </a:endParaRPr>
            </a:p>
          </p:txBody>
        </p:sp>
        <p:sp>
          <p:nvSpPr>
            <p:cNvPr id="41" name="Text Box 39">
              <a:extLst>
                <a:ext uri="{FF2B5EF4-FFF2-40B4-BE49-F238E27FC236}">
                  <a16:creationId xmlns:a16="http://schemas.microsoft.com/office/drawing/2014/main" id="{D02ACA86-4F21-493B-AFE5-6F6F37479060}"/>
                </a:ext>
              </a:extLst>
            </p:cNvPr>
            <p:cNvSpPr txBox="1">
              <a:spLocks noChangeArrowheads="1"/>
            </p:cNvSpPr>
            <p:nvPr/>
          </p:nvSpPr>
          <p:spPr bwMode="auto">
            <a:xfrm>
              <a:off x="4537465" y="4307317"/>
              <a:ext cx="264359" cy="133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spcBef>
                  <a:spcPct val="30000"/>
                </a:spcBef>
              </a:pPr>
              <a:r>
                <a:rPr kumimoji="0" lang="en-US" altLang="zh-CN" sz="1400">
                  <a:solidFill>
                    <a:schemeClr val="hlink"/>
                  </a:solidFill>
                  <a:latin typeface="Arial" charset="0"/>
                  <a:ea typeface="微软雅黑" pitchFamily="34" charset="-122"/>
                </a:rPr>
                <a:t>0</a:t>
              </a:r>
            </a:p>
            <a:p>
              <a:pPr eaLnBrk="1" hangingPunct="1">
                <a:spcBef>
                  <a:spcPct val="30000"/>
                </a:spcBef>
              </a:pPr>
              <a:r>
                <a:rPr kumimoji="0" lang="en-US" altLang="zh-CN" sz="1400">
                  <a:latin typeface="Arial" charset="0"/>
                  <a:ea typeface="微软雅黑" pitchFamily="34" charset="-122"/>
                </a:rPr>
                <a:t>1</a:t>
              </a:r>
            </a:p>
            <a:p>
              <a:pPr eaLnBrk="1" hangingPunct="1">
                <a:spcBef>
                  <a:spcPct val="30000"/>
                </a:spcBef>
              </a:pPr>
              <a:r>
                <a:rPr kumimoji="0" lang="en-US" altLang="zh-CN" sz="1400">
                  <a:latin typeface="Arial" charset="0"/>
                  <a:ea typeface="微软雅黑" pitchFamily="34" charset="-122"/>
                </a:rPr>
                <a:t>2</a:t>
              </a:r>
            </a:p>
            <a:p>
              <a:pPr eaLnBrk="1" hangingPunct="1">
                <a:spcBef>
                  <a:spcPct val="30000"/>
                </a:spcBef>
              </a:pPr>
              <a:r>
                <a:rPr kumimoji="0" lang="en-US" altLang="zh-CN" sz="1400">
                  <a:latin typeface="Arial" charset="0"/>
                  <a:ea typeface="微软雅黑" pitchFamily="34" charset="-122"/>
                </a:rPr>
                <a:t>3</a:t>
              </a:r>
            </a:p>
            <a:p>
              <a:pPr eaLnBrk="1" hangingPunct="1">
                <a:spcBef>
                  <a:spcPct val="30000"/>
                </a:spcBef>
              </a:pPr>
              <a:r>
                <a:rPr kumimoji="0" lang="en-US" altLang="zh-CN" sz="1400">
                  <a:latin typeface="Arial" charset="0"/>
                  <a:ea typeface="微软雅黑" pitchFamily="34" charset="-122"/>
                </a:rPr>
                <a:t>4</a:t>
              </a:r>
            </a:p>
          </p:txBody>
        </p:sp>
        <p:sp>
          <p:nvSpPr>
            <p:cNvPr id="42" name="AutoShape 40">
              <a:extLst>
                <a:ext uri="{FF2B5EF4-FFF2-40B4-BE49-F238E27FC236}">
                  <a16:creationId xmlns:a16="http://schemas.microsoft.com/office/drawing/2014/main" id="{0CB5CD05-4852-4F7F-B4D6-6328275EA61C}"/>
                </a:ext>
              </a:extLst>
            </p:cNvPr>
            <p:cNvSpPr>
              <a:spLocks noChangeArrowheads="1"/>
            </p:cNvSpPr>
            <p:nvPr/>
          </p:nvSpPr>
          <p:spPr bwMode="auto">
            <a:xfrm>
              <a:off x="2245707" y="3515154"/>
              <a:ext cx="353774" cy="720725"/>
            </a:xfrm>
            <a:prstGeom prst="downArrow">
              <a:avLst>
                <a:gd name="adj1" fmla="val 50000"/>
                <a:gd name="adj2" fmla="val 62363"/>
              </a:avLst>
            </a:prstGeom>
            <a:solidFill>
              <a:srgbClr val="4ABEED"/>
            </a:solidFill>
            <a:ln w="9525">
              <a:noFill/>
              <a:miter lim="800000"/>
              <a:headEnd/>
              <a:tailEnd/>
            </a:ln>
            <a:effectLst/>
          </p:spPr>
          <p:txBody>
            <a:bodyPr vert="eaVert" wrap="none" anchor="ctr"/>
            <a:lstStyle/>
            <a:p>
              <a:endParaRPr lang="zh-CN" altLang="en-US">
                <a:ea typeface="微软雅黑" pitchFamily="34" charset="-122"/>
              </a:endParaRPr>
            </a:p>
          </p:txBody>
        </p:sp>
        <p:sp>
          <p:nvSpPr>
            <p:cNvPr id="43" name="AutoShape 41">
              <a:extLst>
                <a:ext uri="{FF2B5EF4-FFF2-40B4-BE49-F238E27FC236}">
                  <a16:creationId xmlns:a16="http://schemas.microsoft.com/office/drawing/2014/main" id="{34C7BBCC-0FC5-4CA2-9A7F-06A3A17EBAA6}"/>
                </a:ext>
              </a:extLst>
            </p:cNvPr>
            <p:cNvSpPr>
              <a:spLocks noChangeArrowheads="1"/>
            </p:cNvSpPr>
            <p:nvPr/>
          </p:nvSpPr>
          <p:spPr bwMode="auto">
            <a:xfrm>
              <a:off x="1100799" y="3338942"/>
              <a:ext cx="9787113" cy="287337"/>
            </a:xfrm>
            <a:prstGeom prst="leftRightArrow">
              <a:avLst>
                <a:gd name="adj1" fmla="val 59120"/>
                <a:gd name="adj2" fmla="val 95430"/>
              </a:avLst>
            </a:prstGeom>
            <a:solidFill>
              <a:srgbClr val="4ABEED"/>
            </a:solidFill>
            <a:ln w="9525">
              <a:noFill/>
              <a:miter lim="800000"/>
              <a:headEnd/>
              <a:tailEnd/>
            </a:ln>
            <a:effectLst/>
          </p:spPr>
          <p:txBody>
            <a:bodyPr wrap="none" anchor="ctr"/>
            <a:lstStyle/>
            <a:p>
              <a:pPr eaLnBrk="1" hangingPunct="1"/>
              <a:endParaRPr kumimoji="0" lang="zh-CN" altLang="en-US" sz="1800">
                <a:latin typeface="Arial" charset="0"/>
                <a:ea typeface="微软雅黑" pitchFamily="34" charset="-122"/>
              </a:endParaRPr>
            </a:p>
          </p:txBody>
        </p:sp>
        <p:sp>
          <p:nvSpPr>
            <p:cNvPr id="44" name="AutoShape 42">
              <a:extLst>
                <a:ext uri="{FF2B5EF4-FFF2-40B4-BE49-F238E27FC236}">
                  <a16:creationId xmlns:a16="http://schemas.microsoft.com/office/drawing/2014/main" id="{9511FA69-BA5E-44B7-A816-D13FB1BC279A}"/>
                </a:ext>
              </a:extLst>
            </p:cNvPr>
            <p:cNvSpPr>
              <a:spLocks noChangeArrowheads="1"/>
            </p:cNvSpPr>
            <p:nvPr/>
          </p:nvSpPr>
          <p:spPr bwMode="auto">
            <a:xfrm>
              <a:off x="2245707" y="2867454"/>
              <a:ext cx="353774" cy="504825"/>
            </a:xfrm>
            <a:prstGeom prst="downArrow">
              <a:avLst>
                <a:gd name="adj1" fmla="val 50000"/>
                <a:gd name="adj2" fmla="val 43681"/>
              </a:avLst>
            </a:prstGeom>
            <a:solidFill>
              <a:srgbClr val="4ABEED"/>
            </a:solidFill>
            <a:ln w="9525">
              <a:noFill/>
              <a:miter lim="800000"/>
              <a:headEnd/>
              <a:tailEnd/>
            </a:ln>
            <a:effectLst/>
          </p:spPr>
          <p:txBody>
            <a:bodyPr vert="eaVert" wrap="none" anchor="ctr"/>
            <a:lstStyle/>
            <a:p>
              <a:endParaRPr lang="zh-CN" altLang="en-US">
                <a:ea typeface="微软雅黑" pitchFamily="34" charset="-122"/>
              </a:endParaRPr>
            </a:p>
          </p:txBody>
        </p:sp>
        <p:sp>
          <p:nvSpPr>
            <p:cNvPr id="45" name="Rectangle 43">
              <a:extLst>
                <a:ext uri="{FF2B5EF4-FFF2-40B4-BE49-F238E27FC236}">
                  <a16:creationId xmlns:a16="http://schemas.microsoft.com/office/drawing/2014/main" id="{63255268-F615-4A86-ACE7-F1357BD59BCB}"/>
                </a:ext>
              </a:extLst>
            </p:cNvPr>
            <p:cNvSpPr>
              <a:spLocks noChangeArrowheads="1"/>
            </p:cNvSpPr>
            <p:nvPr/>
          </p:nvSpPr>
          <p:spPr bwMode="auto">
            <a:xfrm>
              <a:off x="1452630" y="2580117"/>
              <a:ext cx="2029344" cy="287337"/>
            </a:xfrm>
            <a:prstGeom prst="rect">
              <a:avLst/>
            </a:prstGeom>
            <a:solidFill>
              <a:srgbClr val="F8FD3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zh-CN" altLang="en-US" sz="2000" dirty="0">
                  <a:latin typeface="Arial" charset="0"/>
                  <a:ea typeface="微软雅黑" pitchFamily="34" charset="-122"/>
                </a:rPr>
                <a:t>程序计数器</a:t>
              </a:r>
              <a:r>
                <a:rPr kumimoji="0" lang="en-US" altLang="zh-CN" sz="1800" dirty="0">
                  <a:latin typeface="Arial" charset="0"/>
                  <a:ea typeface="微软雅黑" pitchFamily="34" charset="-122"/>
                </a:rPr>
                <a:t>PC</a:t>
              </a:r>
            </a:p>
          </p:txBody>
        </p:sp>
        <p:sp>
          <p:nvSpPr>
            <p:cNvPr id="46" name="Text Box 44">
              <a:extLst>
                <a:ext uri="{FF2B5EF4-FFF2-40B4-BE49-F238E27FC236}">
                  <a16:creationId xmlns:a16="http://schemas.microsoft.com/office/drawing/2014/main" id="{95E24E0B-1B0D-4885-9999-221F76E27EAB}"/>
                </a:ext>
              </a:extLst>
            </p:cNvPr>
            <p:cNvSpPr txBox="1">
              <a:spLocks noChangeArrowheads="1"/>
            </p:cNvSpPr>
            <p:nvPr/>
          </p:nvSpPr>
          <p:spPr bwMode="auto">
            <a:xfrm>
              <a:off x="4303398" y="3946954"/>
              <a:ext cx="6772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1" hangingPunct="1">
                <a:spcBef>
                  <a:spcPct val="50000"/>
                </a:spcBef>
              </a:pPr>
              <a:r>
                <a:rPr kumimoji="0" lang="zh-CN" altLang="en-US" dirty="0">
                  <a:latin typeface="Arial" charset="0"/>
                  <a:ea typeface="微软雅黑" pitchFamily="34" charset="-122"/>
                </a:rPr>
                <a:t>地址</a:t>
              </a:r>
            </a:p>
          </p:txBody>
        </p:sp>
        <p:sp>
          <p:nvSpPr>
            <p:cNvPr id="47" name="AutoShape 45">
              <a:extLst>
                <a:ext uri="{FF2B5EF4-FFF2-40B4-BE49-F238E27FC236}">
                  <a16:creationId xmlns:a16="http://schemas.microsoft.com/office/drawing/2014/main" id="{BA0C13FB-78B5-4B86-BB5D-104350E3A9FF}"/>
                </a:ext>
              </a:extLst>
            </p:cNvPr>
            <p:cNvSpPr>
              <a:spLocks noChangeArrowheads="1"/>
            </p:cNvSpPr>
            <p:nvPr/>
          </p:nvSpPr>
          <p:spPr bwMode="auto">
            <a:xfrm>
              <a:off x="7888603" y="4523217"/>
              <a:ext cx="266303" cy="576262"/>
            </a:xfrm>
            <a:prstGeom prst="upArrow">
              <a:avLst>
                <a:gd name="adj1" fmla="val 50000"/>
                <a:gd name="adj2" fmla="val 66241"/>
              </a:avLst>
            </a:prstGeom>
            <a:solidFill>
              <a:srgbClr val="4ABEED"/>
            </a:solidFill>
            <a:ln w="9525">
              <a:noFill/>
              <a:miter lim="800000"/>
              <a:headEnd/>
              <a:tailEnd/>
            </a:ln>
            <a:effectLst/>
          </p:spPr>
          <p:txBody>
            <a:bodyPr vert="eaVert" wrap="none" anchor="ctr"/>
            <a:lstStyle/>
            <a:p>
              <a:endParaRPr lang="zh-CN" altLang="en-US">
                <a:ea typeface="微软雅黑" pitchFamily="34" charset="-122"/>
              </a:endParaRPr>
            </a:p>
          </p:txBody>
        </p:sp>
        <p:sp>
          <p:nvSpPr>
            <p:cNvPr id="48" name="AutoShape 46">
              <a:extLst>
                <a:ext uri="{FF2B5EF4-FFF2-40B4-BE49-F238E27FC236}">
                  <a16:creationId xmlns:a16="http://schemas.microsoft.com/office/drawing/2014/main" id="{7A488546-2E10-44F3-9D87-5F7DFE43D200}"/>
                </a:ext>
              </a:extLst>
            </p:cNvPr>
            <p:cNvSpPr>
              <a:spLocks noChangeArrowheads="1"/>
            </p:cNvSpPr>
            <p:nvPr/>
          </p:nvSpPr>
          <p:spPr bwMode="auto">
            <a:xfrm rot="16200000">
              <a:off x="7351249" y="4434936"/>
              <a:ext cx="217487" cy="1257649"/>
            </a:xfrm>
            <a:prstGeom prst="upArrow">
              <a:avLst>
                <a:gd name="adj1" fmla="val 50370"/>
                <a:gd name="adj2" fmla="val 64084"/>
              </a:avLst>
            </a:prstGeom>
            <a:solidFill>
              <a:srgbClr val="4ABEED"/>
            </a:solidFill>
            <a:ln w="9525">
              <a:noFill/>
              <a:miter lim="800000"/>
              <a:headEnd/>
              <a:tailEnd/>
            </a:ln>
            <a:effectLst/>
          </p:spPr>
          <p:txBody>
            <a:bodyPr vert="eaVert" wrap="none" anchor="ctr"/>
            <a:lstStyle/>
            <a:p>
              <a:endParaRPr lang="zh-CN" altLang="en-US">
                <a:ea typeface="微软雅黑" pitchFamily="34" charset="-122"/>
              </a:endParaRPr>
            </a:p>
          </p:txBody>
        </p:sp>
        <p:sp>
          <p:nvSpPr>
            <p:cNvPr id="49" name="Rectangle 47">
              <a:extLst>
                <a:ext uri="{FF2B5EF4-FFF2-40B4-BE49-F238E27FC236}">
                  <a16:creationId xmlns:a16="http://schemas.microsoft.com/office/drawing/2014/main" id="{89D9CD24-543D-40BB-8266-91DF29C91D60}"/>
                </a:ext>
              </a:extLst>
            </p:cNvPr>
            <p:cNvSpPr>
              <a:spLocks noChangeArrowheads="1"/>
            </p:cNvSpPr>
            <p:nvPr/>
          </p:nvSpPr>
          <p:spPr bwMode="auto">
            <a:xfrm>
              <a:off x="7966356" y="4969304"/>
              <a:ext cx="118573" cy="71438"/>
            </a:xfrm>
            <a:prstGeom prst="rect">
              <a:avLst/>
            </a:prstGeom>
            <a:solidFill>
              <a:srgbClr val="4ABEED"/>
            </a:solidFill>
            <a:ln>
              <a:noFill/>
            </a:ln>
            <a:effectLst/>
          </p:spPr>
          <p:txBody>
            <a:bodyPr wrap="none" anchor="ctr"/>
            <a:lstStyle/>
            <a:p>
              <a:endParaRPr lang="zh-CN" altLang="en-US">
                <a:ea typeface="微软雅黑" pitchFamily="34" charset="-122"/>
              </a:endParaRPr>
            </a:p>
          </p:txBody>
        </p:sp>
        <p:sp>
          <p:nvSpPr>
            <p:cNvPr id="50" name="Text Box 48">
              <a:extLst>
                <a:ext uri="{FF2B5EF4-FFF2-40B4-BE49-F238E27FC236}">
                  <a16:creationId xmlns:a16="http://schemas.microsoft.com/office/drawing/2014/main" id="{F03CC261-E9B4-4563-BF55-E43DDBC05AC1}"/>
                </a:ext>
              </a:extLst>
            </p:cNvPr>
            <p:cNvSpPr txBox="1">
              <a:spLocks noChangeArrowheads="1"/>
            </p:cNvSpPr>
            <p:nvPr/>
          </p:nvSpPr>
          <p:spPr bwMode="auto">
            <a:xfrm>
              <a:off x="9566117" y="4908354"/>
              <a:ext cx="158615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kumimoji="0" lang="en-US" altLang="zh-CN" sz="2000" dirty="0">
                  <a:solidFill>
                    <a:schemeClr val="hlink"/>
                  </a:solidFill>
                  <a:latin typeface="Arial" charset="0"/>
                  <a:ea typeface="微软雅黑" pitchFamily="34" charset="-122"/>
                </a:rPr>
                <a:t>MOV  A, 5</a:t>
              </a:r>
            </a:p>
            <a:p>
              <a:pPr algn="l" eaLnBrk="1" hangingPunct="1"/>
              <a:r>
                <a:rPr kumimoji="0" lang="en-US" altLang="zh-CN" sz="2000" dirty="0">
                  <a:solidFill>
                    <a:schemeClr val="folHlink"/>
                  </a:solidFill>
                  <a:latin typeface="Arial" charset="0"/>
                  <a:ea typeface="微软雅黑" pitchFamily="34" charset="-122"/>
                </a:rPr>
                <a:t>ADD   A, 8</a:t>
              </a:r>
            </a:p>
            <a:p>
              <a:pPr algn="l" eaLnBrk="1" hangingPunct="1"/>
              <a:r>
                <a:rPr kumimoji="0" lang="en-US" altLang="zh-CN" sz="2000" dirty="0">
                  <a:latin typeface="Arial" charset="0"/>
                  <a:ea typeface="微软雅黑" pitchFamily="34" charset="-122"/>
                </a:rPr>
                <a:t>HLT</a:t>
              </a:r>
            </a:p>
          </p:txBody>
        </p:sp>
        <p:sp>
          <p:nvSpPr>
            <p:cNvPr id="51" name="Line 49">
              <a:extLst>
                <a:ext uri="{FF2B5EF4-FFF2-40B4-BE49-F238E27FC236}">
                  <a16:creationId xmlns:a16="http://schemas.microsoft.com/office/drawing/2014/main" id="{E0025318-D673-4E96-9B66-D4744B7BD0DF}"/>
                </a:ext>
              </a:extLst>
            </p:cNvPr>
            <p:cNvSpPr>
              <a:spLocks noChangeShapeType="1"/>
            </p:cNvSpPr>
            <p:nvPr/>
          </p:nvSpPr>
          <p:spPr bwMode="auto">
            <a:xfrm>
              <a:off x="1716989" y="2219754"/>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52" name="Text Box 50">
              <a:extLst>
                <a:ext uri="{FF2B5EF4-FFF2-40B4-BE49-F238E27FC236}">
                  <a16:creationId xmlns:a16="http://schemas.microsoft.com/office/drawing/2014/main" id="{554148D9-8E8C-4866-A1CF-78BB01121835}"/>
                </a:ext>
              </a:extLst>
            </p:cNvPr>
            <p:cNvSpPr txBox="1">
              <a:spLocks noChangeArrowheads="1"/>
            </p:cNvSpPr>
            <p:nvPr/>
          </p:nvSpPr>
          <p:spPr bwMode="auto">
            <a:xfrm>
              <a:off x="2245706" y="5172504"/>
              <a:ext cx="9699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1" hangingPunct="1">
                <a:spcBef>
                  <a:spcPct val="50000"/>
                </a:spcBef>
              </a:pPr>
              <a:r>
                <a:rPr kumimoji="0" lang="zh-CN" altLang="en-US" dirty="0">
                  <a:latin typeface="Arial" charset="0"/>
                  <a:ea typeface="微软雅黑" pitchFamily="34" charset="-122"/>
                </a:rPr>
                <a:t>地址总线</a:t>
              </a:r>
            </a:p>
          </p:txBody>
        </p:sp>
        <p:grpSp>
          <p:nvGrpSpPr>
            <p:cNvPr id="53" name="Group 51">
              <a:extLst>
                <a:ext uri="{FF2B5EF4-FFF2-40B4-BE49-F238E27FC236}">
                  <a16:creationId xmlns:a16="http://schemas.microsoft.com/office/drawing/2014/main" id="{0B2AA540-4D7E-4D91-BD8E-4265410E100C}"/>
                </a:ext>
              </a:extLst>
            </p:cNvPr>
            <p:cNvGrpSpPr>
              <a:grpSpLocks/>
            </p:cNvGrpSpPr>
            <p:nvPr/>
          </p:nvGrpSpPr>
          <p:grpSpPr bwMode="auto">
            <a:xfrm>
              <a:off x="2986213" y="1610161"/>
              <a:ext cx="386820" cy="579438"/>
              <a:chOff x="1156" y="1378"/>
              <a:chExt cx="199" cy="365"/>
            </a:xfrm>
          </p:grpSpPr>
          <p:sp>
            <p:nvSpPr>
              <p:cNvPr id="102" name="Text Box 52">
                <a:extLst>
                  <a:ext uri="{FF2B5EF4-FFF2-40B4-BE49-F238E27FC236}">
                    <a16:creationId xmlns:a16="http://schemas.microsoft.com/office/drawing/2014/main" id="{7E568078-57E5-46B9-B287-789F9D963A49}"/>
                  </a:ext>
                </a:extLst>
              </p:cNvPr>
              <p:cNvSpPr txBox="1">
                <a:spLocks noChangeArrowheads="1"/>
              </p:cNvSpPr>
              <p:nvPr/>
            </p:nvSpPr>
            <p:spPr bwMode="auto">
              <a:xfrm>
                <a:off x="1156" y="1570"/>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en-US" altLang="zh-CN" dirty="0">
                    <a:latin typeface="Arial" charset="0"/>
                    <a:ea typeface="微软雅黑" pitchFamily="34" charset="-122"/>
                  </a:rPr>
                  <a:t>+1</a:t>
                </a:r>
              </a:p>
            </p:txBody>
          </p:sp>
          <p:sp>
            <p:nvSpPr>
              <p:cNvPr id="103" name="Text Box 53">
                <a:extLst>
                  <a:ext uri="{FF2B5EF4-FFF2-40B4-BE49-F238E27FC236}">
                    <a16:creationId xmlns:a16="http://schemas.microsoft.com/office/drawing/2014/main" id="{1C815EC4-B59E-4448-A0FD-03038459AE31}"/>
                  </a:ext>
                </a:extLst>
              </p:cNvPr>
              <p:cNvSpPr txBox="1">
                <a:spLocks noChangeArrowheads="1"/>
              </p:cNvSpPr>
              <p:nvPr/>
            </p:nvSpPr>
            <p:spPr bwMode="auto">
              <a:xfrm>
                <a:off x="1174" y="1378"/>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sz="1800" dirty="0">
                    <a:solidFill>
                      <a:schemeClr val="hlink"/>
                    </a:solidFill>
                    <a:latin typeface="Arial" charset="0"/>
                    <a:ea typeface="微软雅黑" pitchFamily="34" charset="-122"/>
                  </a:rPr>
                  <a:t>③</a:t>
                </a:r>
              </a:p>
            </p:txBody>
          </p:sp>
        </p:grpSp>
        <p:sp>
          <p:nvSpPr>
            <p:cNvPr id="54" name="Rectangle 54">
              <a:extLst>
                <a:ext uri="{FF2B5EF4-FFF2-40B4-BE49-F238E27FC236}">
                  <a16:creationId xmlns:a16="http://schemas.microsoft.com/office/drawing/2014/main" id="{552F7F50-C697-4A5B-B0CF-E5A790C0F804}"/>
                </a:ext>
              </a:extLst>
            </p:cNvPr>
            <p:cNvSpPr>
              <a:spLocks noChangeArrowheads="1"/>
            </p:cNvSpPr>
            <p:nvPr/>
          </p:nvSpPr>
          <p:spPr bwMode="auto">
            <a:xfrm>
              <a:off x="3746332" y="4235879"/>
              <a:ext cx="439302" cy="1439863"/>
            </a:xfrm>
            <a:prstGeom prst="rect">
              <a:avLst/>
            </a:prstGeom>
            <a:solidFill>
              <a:schemeClr val="accent4">
                <a:lumMod val="60000"/>
                <a:lumOff val="40000"/>
              </a:schemeClr>
            </a:solidFill>
            <a:ln w="9525">
              <a:solidFill>
                <a:schemeClr val="tx1"/>
              </a:solidFill>
              <a:miter lim="800000"/>
              <a:headEnd/>
              <a:tailEnd/>
            </a:ln>
            <a:effectLst/>
          </p:spPr>
          <p:txBody>
            <a:bodyPr wrap="none" anchor="ctr"/>
            <a:lstStyle/>
            <a:p>
              <a:pPr eaLnBrk="1" hangingPunct="1"/>
              <a:r>
                <a:rPr kumimoji="0" lang="zh-CN" altLang="en-US">
                  <a:latin typeface="Arial" charset="0"/>
                  <a:ea typeface="微软雅黑" pitchFamily="34" charset="-122"/>
                </a:rPr>
                <a:t>地</a:t>
              </a:r>
            </a:p>
            <a:p>
              <a:pPr eaLnBrk="1" hangingPunct="1"/>
              <a:r>
                <a:rPr kumimoji="0" lang="zh-CN" altLang="en-US">
                  <a:latin typeface="Arial" charset="0"/>
                  <a:ea typeface="微软雅黑" pitchFamily="34" charset="-122"/>
                </a:rPr>
                <a:t>址</a:t>
              </a:r>
            </a:p>
            <a:p>
              <a:pPr eaLnBrk="1" hangingPunct="1"/>
              <a:r>
                <a:rPr kumimoji="0" lang="zh-CN" altLang="en-US">
                  <a:latin typeface="Arial" charset="0"/>
                  <a:ea typeface="微软雅黑" pitchFamily="34" charset="-122"/>
                </a:rPr>
                <a:t>译</a:t>
              </a:r>
            </a:p>
            <a:p>
              <a:pPr eaLnBrk="1" hangingPunct="1"/>
              <a:r>
                <a:rPr kumimoji="0" lang="zh-CN" altLang="en-US">
                  <a:latin typeface="Arial" charset="0"/>
                  <a:ea typeface="微软雅黑" pitchFamily="34" charset="-122"/>
                </a:rPr>
                <a:t>码</a:t>
              </a:r>
            </a:p>
            <a:p>
              <a:pPr eaLnBrk="1" hangingPunct="1"/>
              <a:r>
                <a:rPr kumimoji="0" lang="zh-CN" altLang="en-US">
                  <a:latin typeface="Arial" charset="0"/>
                  <a:ea typeface="微软雅黑" pitchFamily="34" charset="-122"/>
                </a:rPr>
                <a:t>器</a:t>
              </a:r>
            </a:p>
          </p:txBody>
        </p:sp>
        <p:sp>
          <p:nvSpPr>
            <p:cNvPr id="55" name="Line 55">
              <a:extLst>
                <a:ext uri="{FF2B5EF4-FFF2-40B4-BE49-F238E27FC236}">
                  <a16:creationId xmlns:a16="http://schemas.microsoft.com/office/drawing/2014/main" id="{70BAE563-6DBE-4825-96F2-609796F67E2B}"/>
                </a:ext>
              </a:extLst>
            </p:cNvPr>
            <p:cNvSpPr>
              <a:spLocks noChangeShapeType="1"/>
            </p:cNvSpPr>
            <p:nvPr/>
          </p:nvSpPr>
          <p:spPr bwMode="auto">
            <a:xfrm>
              <a:off x="4185635" y="4380342"/>
              <a:ext cx="2643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56" name="Line 56">
              <a:extLst>
                <a:ext uri="{FF2B5EF4-FFF2-40B4-BE49-F238E27FC236}">
                  <a16:creationId xmlns:a16="http://schemas.microsoft.com/office/drawing/2014/main" id="{FD5B2379-9D6B-4EDD-9F31-E070788FD773}"/>
                </a:ext>
              </a:extLst>
            </p:cNvPr>
            <p:cNvSpPr>
              <a:spLocks noChangeShapeType="1"/>
            </p:cNvSpPr>
            <p:nvPr/>
          </p:nvSpPr>
          <p:spPr bwMode="auto">
            <a:xfrm>
              <a:off x="4185635" y="4667679"/>
              <a:ext cx="2643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57" name="Line 57">
              <a:extLst>
                <a:ext uri="{FF2B5EF4-FFF2-40B4-BE49-F238E27FC236}">
                  <a16:creationId xmlns:a16="http://schemas.microsoft.com/office/drawing/2014/main" id="{8BF1DFD6-CE65-4D2C-ABE8-ACE4343C4F11}"/>
                </a:ext>
              </a:extLst>
            </p:cNvPr>
            <p:cNvSpPr>
              <a:spLocks noChangeShapeType="1"/>
            </p:cNvSpPr>
            <p:nvPr/>
          </p:nvSpPr>
          <p:spPr bwMode="auto">
            <a:xfrm>
              <a:off x="4185635" y="4955017"/>
              <a:ext cx="2643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58" name="Line 58">
              <a:extLst>
                <a:ext uri="{FF2B5EF4-FFF2-40B4-BE49-F238E27FC236}">
                  <a16:creationId xmlns:a16="http://schemas.microsoft.com/office/drawing/2014/main" id="{EFCD18ED-683D-42FD-A028-5CF48A28CBE5}"/>
                </a:ext>
              </a:extLst>
            </p:cNvPr>
            <p:cNvSpPr>
              <a:spLocks noChangeShapeType="1"/>
            </p:cNvSpPr>
            <p:nvPr/>
          </p:nvSpPr>
          <p:spPr bwMode="auto">
            <a:xfrm>
              <a:off x="4185635" y="5243942"/>
              <a:ext cx="2643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59" name="Line 59">
              <a:extLst>
                <a:ext uri="{FF2B5EF4-FFF2-40B4-BE49-F238E27FC236}">
                  <a16:creationId xmlns:a16="http://schemas.microsoft.com/office/drawing/2014/main" id="{D454F8E7-B1D2-4C71-AE7F-5211C1E1BBA4}"/>
                </a:ext>
              </a:extLst>
            </p:cNvPr>
            <p:cNvSpPr>
              <a:spLocks noChangeShapeType="1"/>
            </p:cNvSpPr>
            <p:nvPr/>
          </p:nvSpPr>
          <p:spPr bwMode="auto">
            <a:xfrm>
              <a:off x="4185635" y="5531279"/>
              <a:ext cx="2643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60" name="Line 60">
              <a:extLst>
                <a:ext uri="{FF2B5EF4-FFF2-40B4-BE49-F238E27FC236}">
                  <a16:creationId xmlns:a16="http://schemas.microsoft.com/office/drawing/2014/main" id="{5D0629E7-614C-4BC8-B457-75CC9148EFFB}"/>
                </a:ext>
              </a:extLst>
            </p:cNvPr>
            <p:cNvSpPr>
              <a:spLocks noChangeShapeType="1"/>
            </p:cNvSpPr>
            <p:nvPr/>
          </p:nvSpPr>
          <p:spPr bwMode="auto">
            <a:xfrm flipV="1">
              <a:off x="4010691" y="5675742"/>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61" name="Line 61">
              <a:extLst>
                <a:ext uri="{FF2B5EF4-FFF2-40B4-BE49-F238E27FC236}">
                  <a16:creationId xmlns:a16="http://schemas.microsoft.com/office/drawing/2014/main" id="{A034DB80-4F38-4F3D-A123-FE43D8099DC0}"/>
                </a:ext>
              </a:extLst>
            </p:cNvPr>
            <p:cNvSpPr>
              <a:spLocks noChangeShapeType="1"/>
            </p:cNvSpPr>
            <p:nvPr/>
          </p:nvSpPr>
          <p:spPr bwMode="auto">
            <a:xfrm flipV="1">
              <a:off x="5773732" y="5675742"/>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62" name="Rectangle 62">
              <a:extLst>
                <a:ext uri="{FF2B5EF4-FFF2-40B4-BE49-F238E27FC236}">
                  <a16:creationId xmlns:a16="http://schemas.microsoft.com/office/drawing/2014/main" id="{E4BC314D-CC69-4496-BA30-6DC519A429E1}"/>
                </a:ext>
              </a:extLst>
            </p:cNvPr>
            <p:cNvSpPr>
              <a:spLocks noChangeArrowheads="1"/>
            </p:cNvSpPr>
            <p:nvPr/>
          </p:nvSpPr>
          <p:spPr bwMode="auto">
            <a:xfrm>
              <a:off x="3746332" y="5867829"/>
              <a:ext cx="2469407" cy="312738"/>
            </a:xfrm>
            <a:prstGeom prst="rect">
              <a:avLst/>
            </a:prstGeom>
            <a:solidFill>
              <a:srgbClr val="92D050"/>
            </a:solidFill>
            <a:ln w="9525">
              <a:solidFill>
                <a:schemeClr val="tx1"/>
              </a:solidFill>
              <a:miter lim="800000"/>
              <a:headEnd/>
              <a:tailEnd/>
            </a:ln>
            <a:effectLst/>
          </p:spPr>
          <p:txBody>
            <a:bodyPr wrap="none" tIns="0" bIns="0" anchor="ctr"/>
            <a:lstStyle/>
            <a:p>
              <a:pPr algn="ctr" eaLnBrk="1" hangingPunct="1">
                <a:lnSpc>
                  <a:spcPct val="80000"/>
                </a:lnSpc>
              </a:pPr>
              <a:r>
                <a:rPr kumimoji="0" lang="zh-CN" altLang="en-US" sz="2000" dirty="0">
                  <a:latin typeface="Arial" charset="0"/>
                  <a:ea typeface="微软雅黑" pitchFamily="34" charset="-122"/>
                </a:rPr>
                <a:t>读写控制电路</a:t>
              </a:r>
            </a:p>
          </p:txBody>
        </p:sp>
        <p:sp>
          <p:nvSpPr>
            <p:cNvPr id="63" name="Line 63">
              <a:extLst>
                <a:ext uri="{FF2B5EF4-FFF2-40B4-BE49-F238E27FC236}">
                  <a16:creationId xmlns:a16="http://schemas.microsoft.com/office/drawing/2014/main" id="{513F94AB-A15A-4708-A30C-305A8691BD3A}"/>
                </a:ext>
              </a:extLst>
            </p:cNvPr>
            <p:cNvSpPr>
              <a:spLocks noChangeShapeType="1"/>
            </p:cNvSpPr>
            <p:nvPr/>
          </p:nvSpPr>
          <p:spPr bwMode="auto">
            <a:xfrm>
              <a:off x="2776368" y="5963079"/>
              <a:ext cx="969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64" name="Line 64">
              <a:extLst>
                <a:ext uri="{FF2B5EF4-FFF2-40B4-BE49-F238E27FC236}">
                  <a16:creationId xmlns:a16="http://schemas.microsoft.com/office/drawing/2014/main" id="{89288800-7213-431A-8FC5-9B2E719A06A3}"/>
                </a:ext>
              </a:extLst>
            </p:cNvPr>
            <p:cNvSpPr>
              <a:spLocks noChangeShapeType="1"/>
            </p:cNvSpPr>
            <p:nvPr/>
          </p:nvSpPr>
          <p:spPr bwMode="auto">
            <a:xfrm>
              <a:off x="2776368" y="6107542"/>
              <a:ext cx="969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65" name="Line 65">
              <a:extLst>
                <a:ext uri="{FF2B5EF4-FFF2-40B4-BE49-F238E27FC236}">
                  <a16:creationId xmlns:a16="http://schemas.microsoft.com/office/drawing/2014/main" id="{8E09CF5D-C2D2-46AC-A459-9FA664F7DA23}"/>
                </a:ext>
              </a:extLst>
            </p:cNvPr>
            <p:cNvSpPr>
              <a:spLocks noChangeShapeType="1"/>
            </p:cNvSpPr>
            <p:nvPr/>
          </p:nvSpPr>
          <p:spPr bwMode="auto">
            <a:xfrm>
              <a:off x="3128199" y="4019979"/>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grpSp>
          <p:nvGrpSpPr>
            <p:cNvPr id="66" name="Group 66">
              <a:extLst>
                <a:ext uri="{FF2B5EF4-FFF2-40B4-BE49-F238E27FC236}">
                  <a16:creationId xmlns:a16="http://schemas.microsoft.com/office/drawing/2014/main" id="{2DDB8202-D252-4BF5-8021-E135C3D49AAF}"/>
                </a:ext>
              </a:extLst>
            </p:cNvPr>
            <p:cNvGrpSpPr>
              <a:grpSpLocks/>
            </p:cNvGrpSpPr>
            <p:nvPr/>
          </p:nvGrpSpPr>
          <p:grpSpPr bwMode="auto">
            <a:xfrm>
              <a:off x="2683065" y="3731062"/>
              <a:ext cx="1368443" cy="285751"/>
              <a:chOff x="1018" y="2704"/>
              <a:chExt cx="637" cy="180"/>
            </a:xfrm>
          </p:grpSpPr>
          <p:sp>
            <p:nvSpPr>
              <p:cNvPr id="100" name="Text Box 67">
                <a:extLst>
                  <a:ext uri="{FF2B5EF4-FFF2-40B4-BE49-F238E27FC236}">
                    <a16:creationId xmlns:a16="http://schemas.microsoft.com/office/drawing/2014/main" id="{9A66E486-5A68-4832-BB23-CA0F28110CBE}"/>
                  </a:ext>
                </a:extLst>
              </p:cNvPr>
              <p:cNvSpPr txBox="1">
                <a:spLocks noChangeArrowheads="1"/>
              </p:cNvSpPr>
              <p:nvPr/>
            </p:nvSpPr>
            <p:spPr bwMode="auto">
              <a:xfrm>
                <a:off x="1474" y="2704"/>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sz="1800">
                    <a:solidFill>
                      <a:schemeClr val="hlink"/>
                    </a:solidFill>
                    <a:latin typeface="Arial" charset="0"/>
                    <a:ea typeface="微软雅黑" pitchFamily="34" charset="-122"/>
                  </a:rPr>
                  <a:t>④</a:t>
                </a:r>
              </a:p>
            </p:txBody>
          </p:sp>
          <p:sp>
            <p:nvSpPr>
              <p:cNvPr id="101" name="Text Box 68">
                <a:extLst>
                  <a:ext uri="{FF2B5EF4-FFF2-40B4-BE49-F238E27FC236}">
                    <a16:creationId xmlns:a16="http://schemas.microsoft.com/office/drawing/2014/main" id="{E933DAF2-568A-4A06-B490-B71AA516E675}"/>
                  </a:ext>
                </a:extLst>
              </p:cNvPr>
              <p:cNvSpPr txBox="1">
                <a:spLocks noChangeArrowheads="1"/>
              </p:cNvSpPr>
              <p:nvPr/>
            </p:nvSpPr>
            <p:spPr bwMode="auto">
              <a:xfrm>
                <a:off x="1018" y="2710"/>
                <a:ext cx="53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1" hangingPunct="1">
                  <a:spcBef>
                    <a:spcPct val="50000"/>
                  </a:spcBef>
                </a:pPr>
                <a:r>
                  <a:rPr kumimoji="0" lang="zh-CN" altLang="en-US" dirty="0">
                    <a:latin typeface="Arial" charset="0"/>
                    <a:ea typeface="微软雅黑" pitchFamily="34" charset="-122"/>
                  </a:rPr>
                  <a:t>输出地址</a:t>
                </a:r>
              </a:p>
            </p:txBody>
          </p:sp>
        </p:grpSp>
        <p:sp>
          <p:nvSpPr>
            <p:cNvPr id="67" name="Line 69">
              <a:extLst>
                <a:ext uri="{FF2B5EF4-FFF2-40B4-BE49-F238E27FC236}">
                  <a16:creationId xmlns:a16="http://schemas.microsoft.com/office/drawing/2014/main" id="{4F7A9689-E6D6-4392-A903-4BE4EB3A6E73}"/>
                </a:ext>
              </a:extLst>
            </p:cNvPr>
            <p:cNvSpPr>
              <a:spLocks noChangeShapeType="1"/>
            </p:cNvSpPr>
            <p:nvPr/>
          </p:nvSpPr>
          <p:spPr bwMode="auto">
            <a:xfrm flipV="1">
              <a:off x="8594209" y="4523217"/>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68" name="Text Box 70">
              <a:extLst>
                <a:ext uri="{FF2B5EF4-FFF2-40B4-BE49-F238E27FC236}">
                  <a16:creationId xmlns:a16="http://schemas.microsoft.com/office/drawing/2014/main" id="{15B3EBAA-803F-4AC6-ACD2-380A125BA49C}"/>
                </a:ext>
              </a:extLst>
            </p:cNvPr>
            <p:cNvSpPr txBox="1">
              <a:spLocks noChangeArrowheads="1"/>
            </p:cNvSpPr>
            <p:nvPr/>
          </p:nvSpPr>
          <p:spPr bwMode="auto">
            <a:xfrm>
              <a:off x="6798205" y="4661756"/>
              <a:ext cx="11986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1" hangingPunct="1">
                <a:spcBef>
                  <a:spcPct val="50000"/>
                </a:spcBef>
              </a:pPr>
              <a:r>
                <a:rPr kumimoji="0" lang="en-US" altLang="zh-CN" dirty="0">
                  <a:solidFill>
                    <a:schemeClr val="hlink"/>
                  </a:solidFill>
                  <a:latin typeface="Arial" charset="0"/>
                  <a:ea typeface="微软雅黑" pitchFamily="34" charset="-122"/>
                </a:rPr>
                <a:t>1011 0000</a:t>
              </a:r>
            </a:p>
          </p:txBody>
        </p:sp>
        <p:sp>
          <p:nvSpPr>
            <p:cNvPr id="69" name="Line 71">
              <a:extLst>
                <a:ext uri="{FF2B5EF4-FFF2-40B4-BE49-F238E27FC236}">
                  <a16:creationId xmlns:a16="http://schemas.microsoft.com/office/drawing/2014/main" id="{D3F7964C-7361-4EF7-98C3-FE08371899B9}"/>
                </a:ext>
              </a:extLst>
            </p:cNvPr>
            <p:cNvSpPr>
              <a:spLocks noChangeShapeType="1"/>
            </p:cNvSpPr>
            <p:nvPr/>
          </p:nvSpPr>
          <p:spPr bwMode="auto">
            <a:xfrm flipH="1">
              <a:off x="9035455" y="2938892"/>
              <a:ext cx="6181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70" name="Line 72">
              <a:extLst>
                <a:ext uri="{FF2B5EF4-FFF2-40B4-BE49-F238E27FC236}">
                  <a16:creationId xmlns:a16="http://schemas.microsoft.com/office/drawing/2014/main" id="{5EB21C7E-E479-4874-9829-6EAFCB1F26A0}"/>
                </a:ext>
              </a:extLst>
            </p:cNvPr>
            <p:cNvSpPr>
              <a:spLocks noChangeShapeType="1"/>
            </p:cNvSpPr>
            <p:nvPr/>
          </p:nvSpPr>
          <p:spPr bwMode="auto">
            <a:xfrm flipH="1">
              <a:off x="9035455" y="2435654"/>
              <a:ext cx="6181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grpSp>
          <p:nvGrpSpPr>
            <p:cNvPr id="71" name="Group 73">
              <a:extLst>
                <a:ext uri="{FF2B5EF4-FFF2-40B4-BE49-F238E27FC236}">
                  <a16:creationId xmlns:a16="http://schemas.microsoft.com/office/drawing/2014/main" id="{2083B8E2-0369-4F23-87F1-A4D007D5BC49}"/>
                </a:ext>
              </a:extLst>
            </p:cNvPr>
            <p:cNvGrpSpPr>
              <a:grpSpLocks/>
            </p:cNvGrpSpPr>
            <p:nvPr/>
          </p:nvGrpSpPr>
          <p:grpSpPr bwMode="auto">
            <a:xfrm>
              <a:off x="9700240" y="2774242"/>
              <a:ext cx="1463060" cy="579436"/>
              <a:chOff x="4628" y="2115"/>
              <a:chExt cx="656" cy="365"/>
            </a:xfrm>
          </p:grpSpPr>
          <p:sp>
            <p:nvSpPr>
              <p:cNvPr id="98" name="Text Box 74">
                <a:extLst>
                  <a:ext uri="{FF2B5EF4-FFF2-40B4-BE49-F238E27FC236}">
                    <a16:creationId xmlns:a16="http://schemas.microsoft.com/office/drawing/2014/main" id="{F3DCD6DC-09F5-4A0D-A021-5BC2B5132F3C}"/>
                  </a:ext>
                </a:extLst>
              </p:cNvPr>
              <p:cNvSpPr txBox="1">
                <a:spLocks noChangeArrowheads="1"/>
              </p:cNvSpPr>
              <p:nvPr/>
            </p:nvSpPr>
            <p:spPr bwMode="auto">
              <a:xfrm>
                <a:off x="5103" y="2115"/>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solidFill>
                      <a:schemeClr val="hlink"/>
                    </a:solidFill>
                    <a:latin typeface="Arial" charset="0"/>
                    <a:ea typeface="微软雅黑" pitchFamily="34" charset="-122"/>
                  </a:rPr>
                  <a:t>⑦</a:t>
                </a:r>
              </a:p>
            </p:txBody>
          </p:sp>
          <p:sp>
            <p:nvSpPr>
              <p:cNvPr id="99" name="Text Box 75">
                <a:extLst>
                  <a:ext uri="{FF2B5EF4-FFF2-40B4-BE49-F238E27FC236}">
                    <a16:creationId xmlns:a16="http://schemas.microsoft.com/office/drawing/2014/main" id="{872A8DCD-8806-4D15-B2CB-A920A512A0F2}"/>
                  </a:ext>
                </a:extLst>
              </p:cNvPr>
              <p:cNvSpPr txBox="1">
                <a:spLocks noChangeArrowheads="1"/>
              </p:cNvSpPr>
              <p:nvPr/>
            </p:nvSpPr>
            <p:spPr bwMode="auto">
              <a:xfrm>
                <a:off x="4628" y="2131"/>
                <a:ext cx="453"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latin typeface="Arial" charset="0"/>
                    <a:ea typeface="微软雅黑" pitchFamily="34" charset="-122"/>
                  </a:rPr>
                  <a:t>锁存指令</a:t>
                </a:r>
              </a:p>
            </p:txBody>
          </p:sp>
        </p:grpSp>
        <p:grpSp>
          <p:nvGrpSpPr>
            <p:cNvPr id="72" name="Group 76">
              <a:extLst>
                <a:ext uri="{FF2B5EF4-FFF2-40B4-BE49-F238E27FC236}">
                  <a16:creationId xmlns:a16="http://schemas.microsoft.com/office/drawing/2014/main" id="{E862339A-18FA-4E99-95CD-D2B3182E38BE}"/>
                </a:ext>
              </a:extLst>
            </p:cNvPr>
            <p:cNvGrpSpPr>
              <a:grpSpLocks/>
            </p:cNvGrpSpPr>
            <p:nvPr/>
          </p:nvGrpSpPr>
          <p:grpSpPr bwMode="auto">
            <a:xfrm>
              <a:off x="8186008" y="4929627"/>
              <a:ext cx="1220716" cy="555626"/>
              <a:chOff x="3849" y="3459"/>
              <a:chExt cx="453" cy="350"/>
            </a:xfrm>
          </p:grpSpPr>
          <p:sp>
            <p:nvSpPr>
              <p:cNvPr id="96" name="Text Box 77">
                <a:extLst>
                  <a:ext uri="{FF2B5EF4-FFF2-40B4-BE49-F238E27FC236}">
                    <a16:creationId xmlns:a16="http://schemas.microsoft.com/office/drawing/2014/main" id="{8D9FE380-9D49-4005-8E3B-D43BDF1DDC74}"/>
                  </a:ext>
                </a:extLst>
              </p:cNvPr>
              <p:cNvSpPr txBox="1">
                <a:spLocks noChangeArrowheads="1"/>
              </p:cNvSpPr>
              <p:nvPr/>
            </p:nvSpPr>
            <p:spPr bwMode="auto">
              <a:xfrm>
                <a:off x="3849" y="3459"/>
                <a:ext cx="453"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latin typeface="Arial" charset="0"/>
                    <a:ea typeface="微软雅黑" pitchFamily="34" charset="-122"/>
                  </a:rPr>
                  <a:t>锁存数据</a:t>
                </a:r>
              </a:p>
            </p:txBody>
          </p:sp>
          <p:sp>
            <p:nvSpPr>
              <p:cNvPr id="97" name="Text Box 78">
                <a:extLst>
                  <a:ext uri="{FF2B5EF4-FFF2-40B4-BE49-F238E27FC236}">
                    <a16:creationId xmlns:a16="http://schemas.microsoft.com/office/drawing/2014/main" id="{DF52B024-E568-4578-9097-5CD4077CE61F}"/>
                  </a:ext>
                </a:extLst>
              </p:cNvPr>
              <p:cNvSpPr txBox="1">
                <a:spLocks noChangeArrowheads="1"/>
              </p:cNvSpPr>
              <p:nvPr/>
            </p:nvSpPr>
            <p:spPr bwMode="auto">
              <a:xfrm>
                <a:off x="3969" y="3636"/>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solidFill>
                      <a:schemeClr val="hlink"/>
                    </a:solidFill>
                    <a:latin typeface="Arial" charset="0"/>
                    <a:ea typeface="微软雅黑" pitchFamily="34" charset="-122"/>
                  </a:rPr>
                  <a:t>⑥</a:t>
                </a:r>
              </a:p>
            </p:txBody>
          </p:sp>
        </p:grpSp>
        <p:grpSp>
          <p:nvGrpSpPr>
            <p:cNvPr id="73" name="Group 79">
              <a:extLst>
                <a:ext uri="{FF2B5EF4-FFF2-40B4-BE49-F238E27FC236}">
                  <a16:creationId xmlns:a16="http://schemas.microsoft.com/office/drawing/2014/main" id="{F95D5679-78D9-43CF-9AD8-F5F9C8A15AE7}"/>
                </a:ext>
              </a:extLst>
            </p:cNvPr>
            <p:cNvGrpSpPr>
              <a:grpSpLocks/>
            </p:cNvGrpSpPr>
            <p:nvPr/>
          </p:nvGrpSpPr>
          <p:grpSpPr bwMode="auto">
            <a:xfrm>
              <a:off x="1376387" y="1572258"/>
              <a:ext cx="703661" cy="601662"/>
              <a:chOff x="340" y="1365"/>
              <a:chExt cx="362" cy="379"/>
            </a:xfrm>
          </p:grpSpPr>
          <p:sp>
            <p:nvSpPr>
              <p:cNvPr id="94" name="Text Box 80">
                <a:extLst>
                  <a:ext uri="{FF2B5EF4-FFF2-40B4-BE49-F238E27FC236}">
                    <a16:creationId xmlns:a16="http://schemas.microsoft.com/office/drawing/2014/main" id="{255CAA1F-FE25-4471-9C0C-6BEF75739082}"/>
                  </a:ext>
                </a:extLst>
              </p:cNvPr>
              <p:cNvSpPr txBox="1">
                <a:spLocks noChangeArrowheads="1"/>
              </p:cNvSpPr>
              <p:nvPr/>
            </p:nvSpPr>
            <p:spPr bwMode="auto">
              <a:xfrm>
                <a:off x="340" y="1570"/>
                <a:ext cx="36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latin typeface="Arial" charset="0"/>
                    <a:ea typeface="微软雅黑" pitchFamily="34" charset="-122"/>
                  </a:rPr>
                  <a:t>置初值</a:t>
                </a:r>
              </a:p>
            </p:txBody>
          </p:sp>
          <p:sp>
            <p:nvSpPr>
              <p:cNvPr id="95" name="Text Box 81">
                <a:extLst>
                  <a:ext uri="{FF2B5EF4-FFF2-40B4-BE49-F238E27FC236}">
                    <a16:creationId xmlns:a16="http://schemas.microsoft.com/office/drawing/2014/main" id="{B3A77332-5B74-4E2B-ADF3-2FC4CFE9227A}"/>
                  </a:ext>
                </a:extLst>
              </p:cNvPr>
              <p:cNvSpPr txBox="1">
                <a:spLocks noChangeArrowheads="1"/>
              </p:cNvSpPr>
              <p:nvPr/>
            </p:nvSpPr>
            <p:spPr bwMode="auto">
              <a:xfrm>
                <a:off x="457" y="1365"/>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solidFill>
                      <a:schemeClr val="hlink"/>
                    </a:solidFill>
                    <a:latin typeface="Arial" charset="0"/>
                    <a:ea typeface="微软雅黑" pitchFamily="34" charset="-122"/>
                  </a:rPr>
                  <a:t>①</a:t>
                </a:r>
              </a:p>
            </p:txBody>
          </p:sp>
        </p:grpSp>
        <p:sp>
          <p:nvSpPr>
            <p:cNvPr id="74" name="Line 82">
              <a:extLst>
                <a:ext uri="{FF2B5EF4-FFF2-40B4-BE49-F238E27FC236}">
                  <a16:creationId xmlns:a16="http://schemas.microsoft.com/office/drawing/2014/main" id="{B0443ED8-35AE-4A85-ABA0-8548EE55D731}"/>
                </a:ext>
              </a:extLst>
            </p:cNvPr>
            <p:cNvSpPr>
              <a:spLocks noChangeShapeType="1"/>
            </p:cNvSpPr>
            <p:nvPr/>
          </p:nvSpPr>
          <p:spPr bwMode="auto">
            <a:xfrm>
              <a:off x="2422593" y="2219754"/>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75" name="Line 83">
              <a:extLst>
                <a:ext uri="{FF2B5EF4-FFF2-40B4-BE49-F238E27FC236}">
                  <a16:creationId xmlns:a16="http://schemas.microsoft.com/office/drawing/2014/main" id="{5C010FDD-00EC-4543-9F49-80DFD00A77FE}"/>
                </a:ext>
              </a:extLst>
            </p:cNvPr>
            <p:cNvSpPr>
              <a:spLocks noChangeShapeType="1"/>
            </p:cNvSpPr>
            <p:nvPr/>
          </p:nvSpPr>
          <p:spPr bwMode="auto">
            <a:xfrm>
              <a:off x="1806404" y="4019979"/>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grpSp>
          <p:nvGrpSpPr>
            <p:cNvPr id="76" name="Group 84">
              <a:extLst>
                <a:ext uri="{FF2B5EF4-FFF2-40B4-BE49-F238E27FC236}">
                  <a16:creationId xmlns:a16="http://schemas.microsoft.com/office/drawing/2014/main" id="{FF572824-21D0-4649-87D7-9DA541A14E35}"/>
                </a:ext>
              </a:extLst>
            </p:cNvPr>
            <p:cNvGrpSpPr>
              <a:grpSpLocks/>
            </p:cNvGrpSpPr>
            <p:nvPr/>
          </p:nvGrpSpPr>
          <p:grpSpPr bwMode="auto">
            <a:xfrm>
              <a:off x="1011383" y="1338692"/>
              <a:ext cx="1881614" cy="2676525"/>
              <a:chOff x="158" y="1197"/>
              <a:chExt cx="968" cy="1686"/>
            </a:xfrm>
          </p:grpSpPr>
          <p:grpSp>
            <p:nvGrpSpPr>
              <p:cNvPr id="89" name="Group 85">
                <a:extLst>
                  <a:ext uri="{FF2B5EF4-FFF2-40B4-BE49-F238E27FC236}">
                    <a16:creationId xmlns:a16="http://schemas.microsoft.com/office/drawing/2014/main" id="{162658F4-2853-4122-BC2E-F525A5536F81}"/>
                  </a:ext>
                </a:extLst>
              </p:cNvPr>
              <p:cNvGrpSpPr>
                <a:grpSpLocks/>
              </p:cNvGrpSpPr>
              <p:nvPr/>
            </p:nvGrpSpPr>
            <p:grpSpPr bwMode="auto">
              <a:xfrm>
                <a:off x="764" y="1197"/>
                <a:ext cx="362" cy="541"/>
                <a:chOff x="764" y="1197"/>
                <a:chExt cx="362" cy="541"/>
              </a:xfrm>
            </p:grpSpPr>
            <p:sp>
              <p:nvSpPr>
                <p:cNvPr id="92" name="Text Box 86">
                  <a:extLst>
                    <a:ext uri="{FF2B5EF4-FFF2-40B4-BE49-F238E27FC236}">
                      <a16:creationId xmlns:a16="http://schemas.microsoft.com/office/drawing/2014/main" id="{1D8DFBA8-47B9-497A-901A-810F9C5E2E63}"/>
                    </a:ext>
                  </a:extLst>
                </p:cNvPr>
                <p:cNvSpPr txBox="1">
                  <a:spLocks noChangeArrowheads="1"/>
                </p:cNvSpPr>
                <p:nvPr/>
              </p:nvSpPr>
              <p:spPr bwMode="auto">
                <a:xfrm>
                  <a:off x="868" y="1197"/>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sz="1800" dirty="0">
                      <a:solidFill>
                        <a:schemeClr val="hlink"/>
                      </a:solidFill>
                      <a:latin typeface="Arial" charset="0"/>
                      <a:ea typeface="微软雅黑" pitchFamily="34" charset="-122"/>
                    </a:rPr>
                    <a:t>②</a:t>
                  </a:r>
                </a:p>
              </p:txBody>
            </p:sp>
            <p:sp>
              <p:nvSpPr>
                <p:cNvPr id="93" name="Text Box 87">
                  <a:extLst>
                    <a:ext uri="{FF2B5EF4-FFF2-40B4-BE49-F238E27FC236}">
                      <a16:creationId xmlns:a16="http://schemas.microsoft.com/office/drawing/2014/main" id="{62913A95-3718-4B6B-BCFD-E4C72F27EC3A}"/>
                    </a:ext>
                  </a:extLst>
                </p:cNvPr>
                <p:cNvSpPr txBox="1">
                  <a:spLocks noChangeArrowheads="1"/>
                </p:cNvSpPr>
                <p:nvPr/>
              </p:nvSpPr>
              <p:spPr bwMode="auto">
                <a:xfrm>
                  <a:off x="764" y="1389"/>
                  <a:ext cx="362"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latin typeface="Arial" charset="0"/>
                      <a:ea typeface="微软雅黑" pitchFamily="34" charset="-122"/>
                    </a:rPr>
                    <a:t>输出指令地址</a:t>
                  </a:r>
                </a:p>
              </p:txBody>
            </p:sp>
          </p:grpSp>
          <p:sp>
            <p:nvSpPr>
              <p:cNvPr id="90" name="Text Box 88">
                <a:extLst>
                  <a:ext uri="{FF2B5EF4-FFF2-40B4-BE49-F238E27FC236}">
                    <a16:creationId xmlns:a16="http://schemas.microsoft.com/office/drawing/2014/main" id="{CBC4BD9A-4DB3-4457-AE68-51A8F7395222}"/>
                  </a:ext>
                </a:extLst>
              </p:cNvPr>
              <p:cNvSpPr txBox="1">
                <a:spLocks noChangeArrowheads="1"/>
              </p:cNvSpPr>
              <p:nvPr/>
            </p:nvSpPr>
            <p:spPr bwMode="auto">
              <a:xfrm>
                <a:off x="343" y="2709"/>
                <a:ext cx="52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1" hangingPunct="1">
                  <a:spcBef>
                    <a:spcPct val="50000"/>
                  </a:spcBef>
                </a:pPr>
                <a:r>
                  <a:rPr kumimoji="0" lang="zh-CN" altLang="en-US" dirty="0">
                    <a:latin typeface="Arial" charset="0"/>
                    <a:ea typeface="微软雅黑" pitchFamily="34" charset="-122"/>
                  </a:rPr>
                  <a:t>锁存地址</a:t>
                </a:r>
              </a:p>
            </p:txBody>
          </p:sp>
          <p:sp>
            <p:nvSpPr>
              <p:cNvPr id="91" name="Text Box 89">
                <a:extLst>
                  <a:ext uri="{FF2B5EF4-FFF2-40B4-BE49-F238E27FC236}">
                    <a16:creationId xmlns:a16="http://schemas.microsoft.com/office/drawing/2014/main" id="{A18A02FE-0979-4197-8367-B125E9FA8D41}"/>
                  </a:ext>
                </a:extLst>
              </p:cNvPr>
              <p:cNvSpPr txBox="1">
                <a:spLocks noChangeArrowheads="1"/>
              </p:cNvSpPr>
              <p:nvPr/>
            </p:nvSpPr>
            <p:spPr bwMode="auto">
              <a:xfrm>
                <a:off x="158" y="2704"/>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sz="1800" dirty="0">
                    <a:solidFill>
                      <a:schemeClr val="hlink"/>
                    </a:solidFill>
                    <a:latin typeface="Arial" charset="0"/>
                    <a:ea typeface="微软雅黑" pitchFamily="34" charset="-122"/>
                  </a:rPr>
                  <a:t>②</a:t>
                </a:r>
              </a:p>
            </p:txBody>
          </p:sp>
        </p:grpSp>
        <p:grpSp>
          <p:nvGrpSpPr>
            <p:cNvPr id="77" name="Group 90">
              <a:extLst>
                <a:ext uri="{FF2B5EF4-FFF2-40B4-BE49-F238E27FC236}">
                  <a16:creationId xmlns:a16="http://schemas.microsoft.com/office/drawing/2014/main" id="{11F3CF5E-E7C4-487B-82E9-5391FE0F4A1F}"/>
                </a:ext>
              </a:extLst>
            </p:cNvPr>
            <p:cNvGrpSpPr>
              <a:grpSpLocks/>
            </p:cNvGrpSpPr>
            <p:nvPr/>
          </p:nvGrpSpPr>
          <p:grpSpPr bwMode="auto">
            <a:xfrm>
              <a:off x="1452630" y="5886868"/>
              <a:ext cx="1259592" cy="282574"/>
              <a:chOff x="385" y="4062"/>
              <a:chExt cx="648" cy="178"/>
            </a:xfrm>
          </p:grpSpPr>
          <p:sp>
            <p:nvSpPr>
              <p:cNvPr id="87" name="Text Box 91">
                <a:extLst>
                  <a:ext uri="{FF2B5EF4-FFF2-40B4-BE49-F238E27FC236}">
                    <a16:creationId xmlns:a16="http://schemas.microsoft.com/office/drawing/2014/main" id="{D5EBE079-F059-4A3C-A0F0-0BCD47382598}"/>
                  </a:ext>
                </a:extLst>
              </p:cNvPr>
              <p:cNvSpPr txBox="1">
                <a:spLocks noChangeArrowheads="1"/>
              </p:cNvSpPr>
              <p:nvPr/>
            </p:nvSpPr>
            <p:spPr bwMode="auto">
              <a:xfrm>
                <a:off x="551" y="4066"/>
                <a:ext cx="48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1" hangingPunct="1">
                  <a:spcBef>
                    <a:spcPct val="50000"/>
                  </a:spcBef>
                </a:pPr>
                <a:r>
                  <a:rPr kumimoji="0" lang="zh-CN" altLang="en-US" dirty="0">
                    <a:latin typeface="Arial" charset="0"/>
                    <a:ea typeface="微软雅黑" pitchFamily="34" charset="-122"/>
                  </a:rPr>
                  <a:t>读写命令</a:t>
                </a:r>
              </a:p>
            </p:txBody>
          </p:sp>
          <p:sp>
            <p:nvSpPr>
              <p:cNvPr id="88" name="Text Box 92">
                <a:extLst>
                  <a:ext uri="{FF2B5EF4-FFF2-40B4-BE49-F238E27FC236}">
                    <a16:creationId xmlns:a16="http://schemas.microsoft.com/office/drawing/2014/main" id="{117A558C-66B5-4ED0-B0F4-EDC1B6C7AA3C}"/>
                  </a:ext>
                </a:extLst>
              </p:cNvPr>
              <p:cNvSpPr txBox="1">
                <a:spLocks noChangeArrowheads="1"/>
              </p:cNvSpPr>
              <p:nvPr/>
            </p:nvSpPr>
            <p:spPr bwMode="auto">
              <a:xfrm>
                <a:off x="385" y="4062"/>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sz="1800" dirty="0">
                    <a:solidFill>
                      <a:schemeClr val="hlink"/>
                    </a:solidFill>
                    <a:latin typeface="Arial" charset="0"/>
                    <a:ea typeface="微软雅黑" pitchFamily="34" charset="-122"/>
                  </a:rPr>
                  <a:t>⑤</a:t>
                </a:r>
              </a:p>
            </p:txBody>
          </p:sp>
        </p:grpSp>
        <p:grpSp>
          <p:nvGrpSpPr>
            <p:cNvPr id="78" name="Group 93">
              <a:extLst>
                <a:ext uri="{FF2B5EF4-FFF2-40B4-BE49-F238E27FC236}">
                  <a16:creationId xmlns:a16="http://schemas.microsoft.com/office/drawing/2014/main" id="{7812D5EA-83E5-4012-97F1-DD2ABBCE4F63}"/>
                </a:ext>
              </a:extLst>
            </p:cNvPr>
            <p:cNvGrpSpPr>
              <a:grpSpLocks/>
            </p:cNvGrpSpPr>
            <p:nvPr/>
          </p:nvGrpSpPr>
          <p:grpSpPr bwMode="auto">
            <a:xfrm>
              <a:off x="9700240" y="2284616"/>
              <a:ext cx="1463060" cy="579439"/>
              <a:chOff x="4628" y="1810"/>
              <a:chExt cx="656" cy="365"/>
            </a:xfrm>
          </p:grpSpPr>
          <p:sp>
            <p:nvSpPr>
              <p:cNvPr id="85" name="Text Box 94">
                <a:extLst>
                  <a:ext uri="{FF2B5EF4-FFF2-40B4-BE49-F238E27FC236}">
                    <a16:creationId xmlns:a16="http://schemas.microsoft.com/office/drawing/2014/main" id="{92E9B10D-07AB-4302-A9E6-727A3E57EDE4}"/>
                  </a:ext>
                </a:extLst>
              </p:cNvPr>
              <p:cNvSpPr txBox="1">
                <a:spLocks noChangeArrowheads="1"/>
              </p:cNvSpPr>
              <p:nvPr/>
            </p:nvSpPr>
            <p:spPr bwMode="auto">
              <a:xfrm>
                <a:off x="5103" y="1810"/>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solidFill>
                      <a:schemeClr val="hlink"/>
                    </a:solidFill>
                    <a:latin typeface="Arial" charset="0"/>
                    <a:ea typeface="微软雅黑" pitchFamily="34" charset="-122"/>
                  </a:rPr>
                  <a:t>⑧</a:t>
                </a:r>
              </a:p>
            </p:txBody>
          </p:sp>
          <p:sp>
            <p:nvSpPr>
              <p:cNvPr id="86" name="Text Box 95">
                <a:extLst>
                  <a:ext uri="{FF2B5EF4-FFF2-40B4-BE49-F238E27FC236}">
                    <a16:creationId xmlns:a16="http://schemas.microsoft.com/office/drawing/2014/main" id="{F6EC627E-E1BF-45AA-BFBC-6D8B9C54F612}"/>
                  </a:ext>
                </a:extLst>
              </p:cNvPr>
              <p:cNvSpPr txBox="1">
                <a:spLocks noChangeArrowheads="1"/>
              </p:cNvSpPr>
              <p:nvPr/>
            </p:nvSpPr>
            <p:spPr bwMode="auto">
              <a:xfrm>
                <a:off x="4628" y="1826"/>
                <a:ext cx="453"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eaLnBrk="1" hangingPunct="1">
                  <a:spcBef>
                    <a:spcPct val="50000"/>
                  </a:spcBef>
                </a:pPr>
                <a:r>
                  <a:rPr kumimoji="0" lang="zh-CN" altLang="en-US" dirty="0">
                    <a:latin typeface="Arial" charset="0"/>
                    <a:ea typeface="微软雅黑" pitchFamily="34" charset="-122"/>
                  </a:rPr>
                  <a:t>指令译码</a:t>
                </a:r>
              </a:p>
            </p:txBody>
          </p:sp>
        </p:grpSp>
        <p:sp>
          <p:nvSpPr>
            <p:cNvPr id="79" name="Line 96">
              <a:extLst>
                <a:ext uri="{FF2B5EF4-FFF2-40B4-BE49-F238E27FC236}">
                  <a16:creationId xmlns:a16="http://schemas.microsoft.com/office/drawing/2014/main" id="{A69EF167-6E9F-4728-B518-7285FCB1C6AE}"/>
                </a:ext>
              </a:extLst>
            </p:cNvPr>
            <p:cNvSpPr>
              <a:spLocks noChangeShapeType="1"/>
            </p:cNvSpPr>
            <p:nvPr/>
          </p:nvSpPr>
          <p:spPr bwMode="auto">
            <a:xfrm flipV="1">
              <a:off x="4275050" y="2881742"/>
              <a:ext cx="17494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80" name="Line 97">
              <a:extLst>
                <a:ext uri="{FF2B5EF4-FFF2-40B4-BE49-F238E27FC236}">
                  <a16:creationId xmlns:a16="http://schemas.microsoft.com/office/drawing/2014/main" id="{3D7D4AE1-703D-437C-B32E-A6D2D085249A}"/>
                </a:ext>
              </a:extLst>
            </p:cNvPr>
            <p:cNvSpPr>
              <a:spLocks noChangeShapeType="1"/>
            </p:cNvSpPr>
            <p:nvPr/>
          </p:nvSpPr>
          <p:spPr bwMode="auto">
            <a:xfrm flipV="1">
              <a:off x="4275050" y="2737279"/>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81" name="Text Box 98">
              <a:extLst>
                <a:ext uri="{FF2B5EF4-FFF2-40B4-BE49-F238E27FC236}">
                  <a16:creationId xmlns:a16="http://schemas.microsoft.com/office/drawing/2014/main" id="{0704B0BB-4DAC-4AE1-844A-EDA08D1FCD41}"/>
                </a:ext>
              </a:extLst>
            </p:cNvPr>
            <p:cNvSpPr txBox="1">
              <a:spLocks noChangeArrowheads="1"/>
            </p:cNvSpPr>
            <p:nvPr/>
          </p:nvSpPr>
          <p:spPr bwMode="auto">
            <a:xfrm>
              <a:off x="3964039" y="3182553"/>
              <a:ext cx="526774" cy="24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1" hangingPunct="1">
                <a:lnSpc>
                  <a:spcPct val="90000"/>
                </a:lnSpc>
              </a:pPr>
              <a:r>
                <a:rPr kumimoji="0" lang="zh-CN" altLang="en-US">
                  <a:latin typeface="Arial" charset="0"/>
                  <a:ea typeface="微软雅黑" pitchFamily="34" charset="-122"/>
                </a:rPr>
                <a:t>锁存</a:t>
              </a:r>
            </a:p>
          </p:txBody>
        </p:sp>
        <p:sp>
          <p:nvSpPr>
            <p:cNvPr id="82" name="Line 99">
              <a:extLst>
                <a:ext uri="{FF2B5EF4-FFF2-40B4-BE49-F238E27FC236}">
                  <a16:creationId xmlns:a16="http://schemas.microsoft.com/office/drawing/2014/main" id="{E8F206AD-8B25-4C44-B50D-8A0E2FC3B9ED}"/>
                </a:ext>
              </a:extLst>
            </p:cNvPr>
            <p:cNvSpPr>
              <a:spLocks noChangeShapeType="1"/>
            </p:cNvSpPr>
            <p:nvPr/>
          </p:nvSpPr>
          <p:spPr bwMode="auto">
            <a:xfrm flipV="1">
              <a:off x="4275050" y="3011917"/>
              <a:ext cx="17494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83" name="Line 100">
              <a:extLst>
                <a:ext uri="{FF2B5EF4-FFF2-40B4-BE49-F238E27FC236}">
                  <a16:creationId xmlns:a16="http://schemas.microsoft.com/office/drawing/2014/main" id="{C247F95C-59EA-416B-97BA-C2497E804B77}"/>
                </a:ext>
              </a:extLst>
            </p:cNvPr>
            <p:cNvSpPr>
              <a:spLocks noChangeShapeType="1"/>
            </p:cNvSpPr>
            <p:nvPr/>
          </p:nvSpPr>
          <p:spPr bwMode="auto">
            <a:xfrm flipV="1">
              <a:off x="4275050" y="3011917"/>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pitchFamily="34" charset="-122"/>
              </a:endParaRPr>
            </a:p>
          </p:txBody>
        </p:sp>
        <p:sp>
          <p:nvSpPr>
            <p:cNvPr id="84" name="Text Box 101">
              <a:extLst>
                <a:ext uri="{FF2B5EF4-FFF2-40B4-BE49-F238E27FC236}">
                  <a16:creationId xmlns:a16="http://schemas.microsoft.com/office/drawing/2014/main" id="{A5D2D849-7351-4F87-9562-3A6E0C45CC42}"/>
                </a:ext>
              </a:extLst>
            </p:cNvPr>
            <p:cNvSpPr txBox="1">
              <a:spLocks noChangeArrowheads="1"/>
            </p:cNvSpPr>
            <p:nvPr/>
          </p:nvSpPr>
          <p:spPr bwMode="auto">
            <a:xfrm>
              <a:off x="3964039" y="2484101"/>
              <a:ext cx="526774" cy="24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eaLnBrk="1" hangingPunct="1">
                <a:lnSpc>
                  <a:spcPct val="90000"/>
                </a:lnSpc>
              </a:pPr>
              <a:r>
                <a:rPr kumimoji="0" lang="zh-CN" altLang="en-US" dirty="0">
                  <a:latin typeface="Arial" charset="0"/>
                  <a:ea typeface="微软雅黑" pitchFamily="34" charset="-122"/>
                </a:rPr>
                <a:t>输出</a:t>
              </a:r>
            </a:p>
          </p:txBody>
        </p:sp>
      </p:grpSp>
    </p:spTree>
    <p:extLst>
      <p:ext uri="{BB962C8B-B14F-4D97-AF65-F5344CB8AC3E}">
        <p14:creationId xmlns:p14="http://schemas.microsoft.com/office/powerpoint/2010/main" val="115071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箭头连接符 11">
            <a:extLst>
              <a:ext uri="{FF2B5EF4-FFF2-40B4-BE49-F238E27FC236}">
                <a16:creationId xmlns:a16="http://schemas.microsoft.com/office/drawing/2014/main" id="{1856F1AE-C359-4E19-B9D9-74041C67214A}"/>
              </a:ext>
            </a:extLst>
          </p:cNvPr>
          <p:cNvCxnSpPr>
            <a:cxnSpLocks/>
          </p:cNvCxnSpPr>
          <p:nvPr/>
        </p:nvCxnSpPr>
        <p:spPr>
          <a:xfrm flipH="1">
            <a:off x="2663568" y="5911115"/>
            <a:ext cx="1064230" cy="0"/>
          </a:xfrm>
          <a:prstGeom prst="straightConnector1">
            <a:avLst/>
          </a:prstGeom>
          <a:ln w="254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238594" name="Rectangle 2"/>
          <p:cNvSpPr>
            <a:spLocks noGrp="1" noRot="1" noChangeArrowheads="1"/>
          </p:cNvSpPr>
          <p:nvPr>
            <p:ph type="title"/>
          </p:nvPr>
        </p:nvSpPr>
        <p:spPr/>
        <p:txBody>
          <a:bodyPr/>
          <a:lstStyle/>
          <a:p>
            <a:r>
              <a:rPr lang="zh-CN" altLang="en-US"/>
              <a:t>计算机语言</a:t>
            </a:r>
            <a:endParaRPr lang="en-US" dirty="0"/>
          </a:p>
        </p:txBody>
      </p:sp>
      <p:sp>
        <p:nvSpPr>
          <p:cNvPr id="4" name="内容占位符 3">
            <a:extLst>
              <a:ext uri="{FF2B5EF4-FFF2-40B4-BE49-F238E27FC236}">
                <a16:creationId xmlns:a16="http://schemas.microsoft.com/office/drawing/2014/main" id="{13CA3E5F-E5C4-4748-AB1F-BC6CBA10A779}"/>
              </a:ext>
            </a:extLst>
          </p:cNvPr>
          <p:cNvSpPr>
            <a:spLocks noGrp="1"/>
          </p:cNvSpPr>
          <p:nvPr>
            <p:ph idx="1"/>
          </p:nvPr>
        </p:nvSpPr>
        <p:spPr>
          <a:xfrm>
            <a:off x="439615" y="1433016"/>
            <a:ext cx="4829071" cy="3797075"/>
          </a:xfrm>
        </p:spPr>
        <p:txBody>
          <a:bodyPr/>
          <a:lstStyle/>
          <a:p>
            <a:r>
              <a:rPr lang="zh-CN" altLang="en-US" dirty="0"/>
              <a:t>高级语言</a:t>
            </a:r>
          </a:p>
          <a:p>
            <a:pPr lvl="1"/>
            <a:r>
              <a:rPr lang="zh-CN" altLang="en-US" dirty="0"/>
              <a:t>更加符合人的习惯，与机器结构无关。</a:t>
            </a:r>
          </a:p>
          <a:p>
            <a:r>
              <a:rPr lang="zh-CN" altLang="en-US" dirty="0"/>
              <a:t>汇编语言</a:t>
            </a:r>
          </a:p>
          <a:p>
            <a:pPr lvl="1"/>
            <a:r>
              <a:rPr lang="zh-CN" altLang="en-US" dirty="0"/>
              <a:t>用有意义的助记符代替难以理解和记忆的指令字。</a:t>
            </a:r>
          </a:p>
          <a:p>
            <a:r>
              <a:rPr lang="zh-CN" altLang="en-US" dirty="0"/>
              <a:t> 机器语言</a:t>
            </a:r>
          </a:p>
          <a:p>
            <a:pPr lvl="1"/>
            <a:r>
              <a:rPr lang="zh-CN" altLang="en-US" dirty="0"/>
              <a:t>由</a:t>
            </a:r>
            <a:r>
              <a:rPr lang="en-US" altLang="zh-CN" dirty="0"/>
              <a:t>0</a:t>
            </a:r>
            <a:r>
              <a:rPr lang="zh-CN" altLang="en-US" dirty="0"/>
              <a:t>和</a:t>
            </a:r>
            <a:r>
              <a:rPr lang="en-US" altLang="zh-CN" dirty="0"/>
              <a:t>1</a:t>
            </a:r>
            <a:r>
              <a:rPr lang="zh-CN" altLang="en-US" dirty="0"/>
              <a:t>组成的指令序列，不同型号的计算机的机器语言是不相通的。</a:t>
            </a:r>
          </a:p>
        </p:txBody>
      </p:sp>
      <p:pic>
        <p:nvPicPr>
          <p:cNvPr id="2" name="图片 1">
            <a:extLst>
              <a:ext uri="{FF2B5EF4-FFF2-40B4-BE49-F238E27FC236}">
                <a16:creationId xmlns:a16="http://schemas.microsoft.com/office/drawing/2014/main" id="{2D7B16A0-1375-470A-B8DA-84614E09342E}"/>
              </a:ext>
            </a:extLst>
          </p:cNvPr>
          <p:cNvPicPr>
            <a:picLocks noChangeAspect="1"/>
          </p:cNvPicPr>
          <p:nvPr/>
        </p:nvPicPr>
        <p:blipFill>
          <a:blip r:embed="rId2"/>
          <a:stretch>
            <a:fillRect/>
          </a:stretch>
        </p:blipFill>
        <p:spPr>
          <a:xfrm>
            <a:off x="5396407" y="982886"/>
            <a:ext cx="6341324" cy="5484563"/>
          </a:xfrm>
          <a:prstGeom prst="rect">
            <a:avLst/>
          </a:prstGeom>
        </p:spPr>
      </p:pic>
      <p:pic>
        <p:nvPicPr>
          <p:cNvPr id="6" name="图片 7">
            <a:extLst>
              <a:ext uri="{FF2B5EF4-FFF2-40B4-BE49-F238E27FC236}">
                <a16:creationId xmlns:a16="http://schemas.microsoft.com/office/drawing/2014/main" id="{FB1D4DC0-0545-49F2-9B33-4B8789E51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541" y="5354782"/>
            <a:ext cx="1150409" cy="111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a:extLst>
              <a:ext uri="{FF2B5EF4-FFF2-40B4-BE49-F238E27FC236}">
                <a16:creationId xmlns:a16="http://schemas.microsoft.com/office/drawing/2014/main" id="{320EF179-5A9B-49E3-8297-364A68F7711D}"/>
              </a:ext>
            </a:extLst>
          </p:cNvPr>
          <p:cNvCxnSpPr>
            <a:cxnSpLocks/>
            <a:endCxn id="6" idx="3"/>
          </p:cNvCxnSpPr>
          <p:nvPr/>
        </p:nvCxnSpPr>
        <p:spPr>
          <a:xfrm flipH="1">
            <a:off x="4779950" y="5911115"/>
            <a:ext cx="616457" cy="0"/>
          </a:xfrm>
          <a:prstGeom prst="straightConnector1">
            <a:avLst/>
          </a:prstGeom>
          <a:ln w="25400">
            <a:solidFill>
              <a:srgbClr val="B01F24"/>
            </a:solidFill>
            <a:tailEnd type="stealth" w="lg" len="lg"/>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3F0B3930-0B31-46CA-B784-8F000CE1F195}"/>
              </a:ext>
            </a:extLst>
          </p:cNvPr>
          <p:cNvPicPr>
            <a:picLocks noChangeAspect="1"/>
          </p:cNvPicPr>
          <p:nvPr/>
        </p:nvPicPr>
        <p:blipFill>
          <a:blip r:embed="rId4"/>
          <a:stretch>
            <a:fillRect/>
          </a:stretch>
        </p:blipFill>
        <p:spPr>
          <a:xfrm>
            <a:off x="412550" y="5354782"/>
            <a:ext cx="1792379" cy="1030313"/>
          </a:xfrm>
          <a:prstGeom prst="rect">
            <a:avLst/>
          </a:prstGeom>
        </p:spPr>
      </p:pic>
      <p:sp>
        <p:nvSpPr>
          <p:cNvPr id="15" name="文本框 14">
            <a:extLst>
              <a:ext uri="{FF2B5EF4-FFF2-40B4-BE49-F238E27FC236}">
                <a16:creationId xmlns:a16="http://schemas.microsoft.com/office/drawing/2014/main" id="{833BF23F-0EE3-428C-8570-DA0A02FEFB1D}"/>
              </a:ext>
            </a:extLst>
          </p:cNvPr>
          <p:cNvSpPr txBox="1"/>
          <p:nvPr/>
        </p:nvSpPr>
        <p:spPr>
          <a:xfrm>
            <a:off x="2218383" y="5557172"/>
            <a:ext cx="375915" cy="707886"/>
          </a:xfrm>
          <a:prstGeom prst="rect">
            <a:avLst/>
          </a:prstGeom>
          <a:noFill/>
        </p:spPr>
        <p:txBody>
          <a:bodyPr wrap="square" rtlCol="0">
            <a:spAutoFit/>
          </a:bodyPr>
          <a:lstStyle/>
          <a:p>
            <a:r>
              <a:rPr lang="zh-CN" altLang="en-US" sz="2000" b="1" dirty="0">
                <a:solidFill>
                  <a:srgbClr val="0070C0"/>
                </a:solidFill>
              </a:rPr>
              <a:t>信号</a:t>
            </a:r>
          </a:p>
        </p:txBody>
      </p:sp>
      <p:sp>
        <p:nvSpPr>
          <p:cNvPr id="18" name="文本框 17">
            <a:extLst>
              <a:ext uri="{FF2B5EF4-FFF2-40B4-BE49-F238E27FC236}">
                <a16:creationId xmlns:a16="http://schemas.microsoft.com/office/drawing/2014/main" id="{FCA20555-79EB-404A-9194-DCA7D8E06C1F}"/>
              </a:ext>
            </a:extLst>
          </p:cNvPr>
          <p:cNvSpPr txBox="1"/>
          <p:nvPr/>
        </p:nvSpPr>
        <p:spPr>
          <a:xfrm>
            <a:off x="2829422" y="5511005"/>
            <a:ext cx="800119" cy="400110"/>
          </a:xfrm>
          <a:prstGeom prst="rect">
            <a:avLst/>
          </a:prstGeom>
          <a:noFill/>
        </p:spPr>
        <p:txBody>
          <a:bodyPr wrap="square" rtlCol="0">
            <a:spAutoFit/>
          </a:bodyPr>
          <a:lstStyle/>
          <a:p>
            <a:r>
              <a:rPr lang="zh-CN" altLang="en-US" sz="2000" b="1" dirty="0">
                <a:solidFill>
                  <a:schemeClr val="tx1">
                    <a:lumMod val="75000"/>
                    <a:lumOff val="25000"/>
                  </a:schemeClr>
                </a:solidFill>
              </a:rPr>
              <a:t>翻译</a:t>
            </a:r>
          </a:p>
        </p:txBody>
      </p:sp>
    </p:spTree>
    <p:extLst>
      <p:ext uri="{BB962C8B-B14F-4D97-AF65-F5344CB8AC3E}">
        <p14:creationId xmlns:p14="http://schemas.microsoft.com/office/powerpoint/2010/main" val="25170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rrowheads="1"/>
          </p:cNvSpPr>
          <p:nvPr>
            <p:ph type="title"/>
          </p:nvPr>
        </p:nvSpPr>
        <p:spPr/>
        <p:txBody>
          <a:bodyPr/>
          <a:lstStyle/>
          <a:p>
            <a:r>
              <a:rPr lang="zh-CN" altLang="en-US"/>
              <a:t>通用微处理器示例程序</a:t>
            </a:r>
            <a:endParaRPr lang="en-US" dirty="0"/>
          </a:p>
        </p:txBody>
      </p:sp>
      <p:sp>
        <p:nvSpPr>
          <p:cNvPr id="238595" name="Rectangle 3"/>
          <p:cNvSpPr>
            <a:spLocks noGrp="1" noRot="1" noChangeArrowheads="1"/>
          </p:cNvSpPr>
          <p:nvPr>
            <p:ph type="body" idx="1"/>
          </p:nvPr>
        </p:nvSpPr>
        <p:spPr/>
        <p:txBody>
          <a:bodyPr/>
          <a:lstStyle/>
          <a:p>
            <a:r>
              <a:rPr lang="zh-CN" altLang="en-US"/>
              <a:t>首先输入一个数据到</a:t>
            </a:r>
            <a:r>
              <a:rPr lang="en-US" altLang="zh-CN"/>
              <a:t>A</a:t>
            </a:r>
            <a:r>
              <a:rPr lang="zh-CN" altLang="en-US"/>
              <a:t>，并输出。然后递减这个数据，并输出，直到该数据递减到</a:t>
            </a:r>
            <a:r>
              <a:rPr lang="en-US" altLang="zh-CN"/>
              <a:t>0</a:t>
            </a:r>
            <a:r>
              <a:rPr lang="zh-CN" altLang="en-US"/>
              <a:t>。</a:t>
            </a:r>
            <a:endParaRPr lang="en-US" altLang="zh-CN" dirty="0"/>
          </a:p>
        </p:txBody>
      </p:sp>
      <p:pic>
        <p:nvPicPr>
          <p:cNvPr id="2" name="图片 1">
            <a:extLst>
              <a:ext uri="{FF2B5EF4-FFF2-40B4-BE49-F238E27FC236}">
                <a16:creationId xmlns:a16="http://schemas.microsoft.com/office/drawing/2014/main" id="{757A0DCE-E3D9-40A8-9B95-005DADD7C49E}"/>
              </a:ext>
            </a:extLst>
          </p:cNvPr>
          <p:cNvPicPr>
            <a:picLocks noChangeAspect="1"/>
          </p:cNvPicPr>
          <p:nvPr/>
        </p:nvPicPr>
        <p:blipFill>
          <a:blip r:embed="rId2"/>
          <a:stretch>
            <a:fillRect/>
          </a:stretch>
        </p:blipFill>
        <p:spPr>
          <a:xfrm>
            <a:off x="1808406" y="2031741"/>
            <a:ext cx="8401016" cy="4285859"/>
          </a:xfrm>
          <a:prstGeom prst="rect">
            <a:avLst/>
          </a:prstGeom>
        </p:spPr>
      </p:pic>
    </p:spTree>
    <p:extLst>
      <p:ext uri="{BB962C8B-B14F-4D97-AF65-F5344CB8AC3E}">
        <p14:creationId xmlns:p14="http://schemas.microsoft.com/office/powerpoint/2010/main" val="91375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B0F06A-31BB-4E33-A435-A6E6AD17435C}"/>
              </a:ext>
            </a:extLst>
          </p:cNvPr>
          <p:cNvPicPr>
            <a:picLocks noChangeAspect="1"/>
          </p:cNvPicPr>
          <p:nvPr/>
        </p:nvPicPr>
        <p:blipFill rotWithShape="1">
          <a:blip r:embed="rId2"/>
          <a:srcRect t="33745" r="8683"/>
          <a:stretch/>
        </p:blipFill>
        <p:spPr>
          <a:xfrm>
            <a:off x="888325" y="1340617"/>
            <a:ext cx="10415349" cy="4176766"/>
          </a:xfrm>
          <a:prstGeom prst="rect">
            <a:avLst/>
          </a:prstGeom>
        </p:spPr>
      </p:pic>
      <p:sp>
        <p:nvSpPr>
          <p:cNvPr id="2" name="标题 1"/>
          <p:cNvSpPr>
            <a:spLocks noGrp="1"/>
          </p:cNvSpPr>
          <p:nvPr>
            <p:ph type="title"/>
          </p:nvPr>
        </p:nvSpPr>
        <p:spPr/>
        <p:txBody>
          <a:bodyPr/>
          <a:lstStyle/>
          <a:p>
            <a:r>
              <a:rPr lang="en-US" altLang="zh-CN" dirty="0"/>
              <a:t>4.3 </a:t>
            </a:r>
            <a:r>
              <a:rPr lang="zh-CN" altLang="en-US" dirty="0"/>
              <a:t>知识点</a:t>
            </a:r>
          </a:p>
        </p:txBody>
      </p:sp>
    </p:spTree>
    <p:extLst>
      <p:ext uri="{BB962C8B-B14F-4D97-AF65-F5344CB8AC3E}">
        <p14:creationId xmlns:p14="http://schemas.microsoft.com/office/powerpoint/2010/main" val="157915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989773" y="2775699"/>
            <a:ext cx="2146742" cy="707886"/>
          </a:xfrm>
          <a:prstGeom prst="rect">
            <a:avLst/>
          </a:prstGeom>
          <a:noFill/>
        </p:spPr>
        <p:txBody>
          <a:bodyPr wrap="none" rtlCol="0">
            <a:spAutoFit/>
          </a:bodyPr>
          <a:lstStyle/>
          <a:p>
            <a:r>
              <a:rPr lang="en-US" altLang="zh-CN" sz="4000" dirty="0">
                <a:solidFill>
                  <a:srgbClr val="003F88"/>
                </a:solidFill>
                <a:latin typeface="华文琥珀" panose="02010800040101010101" pitchFamily="2" charset="-122"/>
                <a:ea typeface="华文琥珀" panose="02010800040101010101" pitchFamily="2" charset="-122"/>
              </a:rPr>
              <a:t>The End.</a:t>
            </a:r>
            <a:endParaRPr lang="zh-CN" altLang="en-US" sz="4000" dirty="0">
              <a:solidFill>
                <a:srgbClr val="003F88"/>
              </a:solidFill>
              <a:latin typeface="华文琥珀" panose="02010800040101010101" pitchFamily="2" charset="-122"/>
              <a:ea typeface="华文琥珀" panose="02010800040101010101" pitchFamily="2" charset="-122"/>
            </a:endParaRPr>
          </a:p>
        </p:txBody>
      </p:sp>
      <p:pic>
        <p:nvPicPr>
          <p:cNvPr id="4" name="图片 3">
            <a:extLst>
              <a:ext uri="{FF2B5EF4-FFF2-40B4-BE49-F238E27FC236}">
                <a16:creationId xmlns:a16="http://schemas.microsoft.com/office/drawing/2014/main" id="{A284B8C5-5705-4DF0-A94D-27ADF1A23C4D}"/>
              </a:ext>
            </a:extLst>
          </p:cNvPr>
          <p:cNvPicPr>
            <a:picLocks noChangeAspect="1"/>
          </p:cNvPicPr>
          <p:nvPr/>
        </p:nvPicPr>
        <p:blipFill>
          <a:blip r:embed="rId2"/>
          <a:stretch>
            <a:fillRect/>
          </a:stretch>
        </p:blipFill>
        <p:spPr>
          <a:xfrm>
            <a:off x="995353" y="4791899"/>
            <a:ext cx="1128435" cy="1128435"/>
          </a:xfrm>
          <a:prstGeom prst="rect">
            <a:avLst/>
          </a:prstGeom>
        </p:spPr>
      </p:pic>
      <p:pic>
        <p:nvPicPr>
          <p:cNvPr id="5" name="图片 4">
            <a:extLst>
              <a:ext uri="{FF2B5EF4-FFF2-40B4-BE49-F238E27FC236}">
                <a16:creationId xmlns:a16="http://schemas.microsoft.com/office/drawing/2014/main" id="{5BDE13B1-AC6E-44A3-A46D-45FB9A16F06B}"/>
              </a:ext>
            </a:extLst>
          </p:cNvPr>
          <p:cNvPicPr>
            <a:picLocks noChangeAspect="1"/>
          </p:cNvPicPr>
          <p:nvPr/>
        </p:nvPicPr>
        <p:blipFill rotWithShape="1">
          <a:blip r:embed="rId3"/>
          <a:srcRect l="3035" t="57910" r="3234" b="27563"/>
          <a:stretch/>
        </p:blipFill>
        <p:spPr>
          <a:xfrm>
            <a:off x="666783" y="5957278"/>
            <a:ext cx="1785576" cy="276739"/>
          </a:xfrm>
          <a:prstGeom prst="rect">
            <a:avLst/>
          </a:prstGeom>
        </p:spPr>
      </p:pic>
    </p:spTree>
    <p:extLst>
      <p:ext uri="{BB962C8B-B14F-4D97-AF65-F5344CB8AC3E}">
        <p14:creationId xmlns:p14="http://schemas.microsoft.com/office/powerpoint/2010/main" val="37766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C0E17-2112-48F5-B0B4-E8051F03D0CD}"/>
              </a:ext>
            </a:extLst>
          </p:cNvPr>
          <p:cNvSpPr>
            <a:spLocks noGrp="1"/>
          </p:cNvSpPr>
          <p:nvPr>
            <p:ph type="title"/>
          </p:nvPr>
        </p:nvSpPr>
        <p:spPr/>
        <p:txBody>
          <a:bodyPr/>
          <a:lstStyle/>
          <a:p>
            <a:r>
              <a:rPr lang="zh-CN" altLang="en-US" dirty="0"/>
              <a:t>莱布尼茨步进计算器</a:t>
            </a:r>
            <a:r>
              <a:rPr lang="zh-CN" altLang="en-US" sz="2000" dirty="0"/>
              <a:t>（</a:t>
            </a:r>
            <a:r>
              <a:rPr lang="en-US" altLang="zh-CN" sz="2000" dirty="0"/>
              <a:t>Stepped Reckoner</a:t>
            </a:r>
            <a:r>
              <a:rPr lang="zh-CN" altLang="en-US" sz="2000" dirty="0"/>
              <a:t>）</a:t>
            </a:r>
            <a:endParaRPr lang="zh-CN" altLang="en-US" dirty="0"/>
          </a:p>
        </p:txBody>
      </p:sp>
      <p:sp>
        <p:nvSpPr>
          <p:cNvPr id="3" name="内容占位符 2">
            <a:extLst>
              <a:ext uri="{FF2B5EF4-FFF2-40B4-BE49-F238E27FC236}">
                <a16:creationId xmlns:a16="http://schemas.microsoft.com/office/drawing/2014/main" id="{B110149E-72C9-4DD2-8176-D46ADA5C04D1}"/>
              </a:ext>
            </a:extLst>
          </p:cNvPr>
          <p:cNvSpPr>
            <a:spLocks noGrp="1"/>
          </p:cNvSpPr>
          <p:nvPr>
            <p:ph idx="1"/>
          </p:nvPr>
        </p:nvSpPr>
        <p:spPr/>
        <p:txBody>
          <a:bodyPr/>
          <a:lstStyle/>
          <a:p>
            <a:r>
              <a:rPr lang="en-US" altLang="zh-CN" dirty="0"/>
              <a:t>1694</a:t>
            </a:r>
            <a:r>
              <a:rPr lang="zh-CN" altLang="en-US" dirty="0"/>
              <a:t>年，德国博学家、哲学家</a:t>
            </a:r>
            <a:r>
              <a:rPr lang="zh-CN" altLang="en-US" dirty="0">
                <a:solidFill>
                  <a:srgbClr val="0070C0"/>
                </a:solidFill>
              </a:rPr>
              <a:t>戈特弗里德 </a:t>
            </a:r>
            <a:r>
              <a:rPr lang="en-US" altLang="zh-CN" dirty="0">
                <a:solidFill>
                  <a:srgbClr val="0070C0"/>
                </a:solidFill>
              </a:rPr>
              <a:t>· </a:t>
            </a:r>
            <a:r>
              <a:rPr lang="zh-CN" altLang="en-US" dirty="0">
                <a:solidFill>
                  <a:srgbClr val="0070C0"/>
                </a:solidFill>
              </a:rPr>
              <a:t>威廉  </a:t>
            </a:r>
            <a:r>
              <a:rPr lang="en-US" altLang="zh-CN" dirty="0">
                <a:solidFill>
                  <a:srgbClr val="0070C0"/>
                </a:solidFill>
              </a:rPr>
              <a:t>· </a:t>
            </a:r>
            <a:r>
              <a:rPr lang="zh-CN" altLang="en-US" dirty="0">
                <a:solidFill>
                  <a:srgbClr val="0070C0"/>
                </a:solidFill>
              </a:rPr>
              <a:t>莱布尼茨</a:t>
            </a:r>
            <a:r>
              <a:rPr lang="zh-CN" altLang="en-US" dirty="0"/>
              <a:t>为计算机增添了一种名叫“步进轮”的装置，能够连续重复地做加法。</a:t>
            </a:r>
            <a:endParaRPr lang="en-US" altLang="zh-CN" dirty="0"/>
          </a:p>
          <a:p>
            <a:r>
              <a:rPr lang="zh-CN" altLang="en-US" dirty="0"/>
              <a:t>直到今天，“连续重复的计算加减法”仍然是现代计算机做乘除法采用的办法。</a:t>
            </a:r>
          </a:p>
        </p:txBody>
      </p:sp>
      <p:sp>
        <p:nvSpPr>
          <p:cNvPr id="4" name="文本框 3">
            <a:extLst>
              <a:ext uri="{FF2B5EF4-FFF2-40B4-BE49-F238E27FC236}">
                <a16:creationId xmlns:a16="http://schemas.microsoft.com/office/drawing/2014/main" id="{45167B2E-2FA3-474B-BF5B-1020649E9E92}"/>
              </a:ext>
            </a:extLst>
          </p:cNvPr>
          <p:cNvSpPr txBox="1"/>
          <p:nvPr/>
        </p:nvSpPr>
        <p:spPr>
          <a:xfrm>
            <a:off x="1282849" y="5850738"/>
            <a:ext cx="2452017" cy="584775"/>
          </a:xfrm>
          <a:prstGeom prst="rect">
            <a:avLst/>
          </a:prstGeom>
          <a:noFill/>
        </p:spPr>
        <p:txBody>
          <a:bodyPr wrap="none" rtlCol="0">
            <a:spAutoFit/>
          </a:bodyPr>
          <a:lstStyle/>
          <a:p>
            <a:pPr algn="ctr"/>
            <a:r>
              <a:rPr lang="en-US" altLang="zh-CN" sz="1600" dirty="0"/>
              <a:t>Gottfried Wilhelm Leibniz</a:t>
            </a:r>
          </a:p>
          <a:p>
            <a:pPr algn="ctr"/>
            <a:r>
              <a:rPr lang="en-US" altLang="zh-CN" sz="1600" dirty="0"/>
              <a:t>Jul 1, 1646—Nov 14, 1716</a:t>
            </a:r>
            <a:endParaRPr lang="zh-CN" altLang="en-US" sz="1600" dirty="0"/>
          </a:p>
        </p:txBody>
      </p:sp>
      <p:pic>
        <p:nvPicPr>
          <p:cNvPr id="5" name="Picture 2" descr="https://journals.openedition.org/lettre-cdf/docannexe/image/2685/img-1.png">
            <a:extLst>
              <a:ext uri="{FF2B5EF4-FFF2-40B4-BE49-F238E27FC236}">
                <a16:creationId xmlns:a16="http://schemas.microsoft.com/office/drawing/2014/main" id="{061B9270-AE4D-46BA-B996-C5584F427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361" y="3276214"/>
            <a:ext cx="1974994" cy="257452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history-computer.com/MechanicalCalculators/images/Leibniz_machine_without_cover.jpg">
            <a:extLst>
              <a:ext uri="{FF2B5EF4-FFF2-40B4-BE49-F238E27FC236}">
                <a16:creationId xmlns:a16="http://schemas.microsoft.com/office/drawing/2014/main" id="{D1C64CFD-29F1-4DEB-8A45-EA16CF7D4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179" y="3336138"/>
            <a:ext cx="523875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51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1245932812OCJ6migL.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3480" y="2956756"/>
            <a:ext cx="2567129" cy="28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“可编程”的提花编织机</a:t>
            </a:r>
            <a:endParaRPr lang="zh-CN" altLang="en-US" dirty="0"/>
          </a:p>
        </p:txBody>
      </p:sp>
      <p:sp>
        <p:nvSpPr>
          <p:cNvPr id="3" name="内容占位符 2"/>
          <p:cNvSpPr>
            <a:spLocks noGrp="1"/>
          </p:cNvSpPr>
          <p:nvPr>
            <p:ph idx="1"/>
          </p:nvPr>
        </p:nvSpPr>
        <p:spPr/>
        <p:txBody>
          <a:bodyPr/>
          <a:lstStyle/>
          <a:p>
            <a:r>
              <a:rPr lang="en-US" altLang="zh-CN" dirty="0"/>
              <a:t>1725</a:t>
            </a:r>
            <a:r>
              <a:rPr lang="zh-CN" altLang="en-US" dirty="0"/>
              <a:t>年，法国纺织机械师布乔（</a:t>
            </a:r>
            <a:r>
              <a:rPr lang="en-US" altLang="zh-CN" dirty="0"/>
              <a:t>Basile Bouchon</a:t>
            </a:r>
            <a:r>
              <a:rPr lang="zh-CN" altLang="en-US" dirty="0"/>
              <a:t>）发明了“穿孔纸带”的构想。</a:t>
            </a:r>
            <a:endParaRPr lang="en-US" altLang="zh-CN" dirty="0"/>
          </a:p>
          <a:p>
            <a:r>
              <a:rPr lang="en-US" altLang="zh-CN" dirty="0"/>
              <a:t>1790</a:t>
            </a:r>
            <a:r>
              <a:rPr lang="zh-CN" altLang="en-US" dirty="0"/>
              <a:t>年的时候法国机械师约瑟夫 </a:t>
            </a:r>
            <a:r>
              <a:rPr lang="en-US" altLang="zh-CN" dirty="0"/>
              <a:t>· </a:t>
            </a:r>
            <a:r>
              <a:rPr lang="zh-CN" altLang="en-US" dirty="0"/>
              <a:t>玛丽 </a:t>
            </a:r>
            <a:r>
              <a:rPr lang="en-US" altLang="zh-CN" dirty="0"/>
              <a:t>· </a:t>
            </a:r>
            <a:r>
              <a:rPr lang="zh-CN" altLang="en-US" dirty="0"/>
              <a:t>杰卡德，基本形成了改进提花机的构想，由于当时正是法国大革命时期，直到</a:t>
            </a:r>
            <a:r>
              <a:rPr lang="en-US" altLang="zh-CN" dirty="0"/>
              <a:t>1805</a:t>
            </a:r>
            <a:r>
              <a:rPr lang="zh-CN" altLang="en-US" dirty="0"/>
              <a:t>年才真正完成”自动提花编织机“的制作。</a:t>
            </a:r>
            <a:endParaRPr lang="en-US" altLang="zh-CN" dirty="0"/>
          </a:p>
        </p:txBody>
      </p:sp>
      <p:sp>
        <p:nvSpPr>
          <p:cNvPr id="9" name="文本框 8">
            <a:extLst>
              <a:ext uri="{FF2B5EF4-FFF2-40B4-BE49-F238E27FC236}">
                <a16:creationId xmlns:a16="http://schemas.microsoft.com/office/drawing/2014/main" id="{A2088DD9-A7EB-4533-B895-A021A0840D00}"/>
              </a:ext>
            </a:extLst>
          </p:cNvPr>
          <p:cNvSpPr txBox="1"/>
          <p:nvPr/>
        </p:nvSpPr>
        <p:spPr>
          <a:xfrm>
            <a:off x="8913480" y="5780857"/>
            <a:ext cx="2451312" cy="584775"/>
          </a:xfrm>
          <a:prstGeom prst="rect">
            <a:avLst/>
          </a:prstGeom>
          <a:noFill/>
        </p:spPr>
        <p:txBody>
          <a:bodyPr wrap="none" rtlCol="0">
            <a:spAutoFit/>
          </a:bodyPr>
          <a:lstStyle/>
          <a:p>
            <a:pPr algn="ctr"/>
            <a:r>
              <a:rPr lang="en-US" altLang="zh-CN" sz="1600" dirty="0"/>
              <a:t>Joseph Marie Jacquard</a:t>
            </a:r>
          </a:p>
          <a:p>
            <a:pPr algn="ctr"/>
            <a:r>
              <a:rPr lang="en-US" altLang="zh-CN" sz="1600" dirty="0"/>
              <a:t>Jul 07, 1752—Aug 07, 1834</a:t>
            </a:r>
            <a:endParaRPr lang="zh-CN" altLang="en-US" sz="1600" dirty="0"/>
          </a:p>
        </p:txBody>
      </p:sp>
      <p:pic>
        <p:nvPicPr>
          <p:cNvPr id="3074" name="Picture 2" descr="https://www.thoughtco.com/thmb/hUFvjVUBKw-JpByzSs5YoRx-1aU=/3456x5054/filters:fill(auto,1)/GettyImages-463914753-56b009033df78cf772cb3f09.jpg">
            <a:extLst>
              <a:ext uri="{FF2B5EF4-FFF2-40B4-BE49-F238E27FC236}">
                <a16:creationId xmlns:a16="http://schemas.microsoft.com/office/drawing/2014/main" id="{3D819B01-DA66-462B-9502-C2AF13F9D5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7" t="4835" r="3431" b="6080"/>
          <a:stretch/>
        </p:blipFill>
        <p:spPr bwMode="auto">
          <a:xfrm>
            <a:off x="4979213" y="3265143"/>
            <a:ext cx="2233574" cy="31004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oll of paper of Bouchons loom">
            <a:extLst>
              <a:ext uri="{FF2B5EF4-FFF2-40B4-BE49-F238E27FC236}">
                <a16:creationId xmlns:a16="http://schemas.microsoft.com/office/drawing/2014/main" id="{E9F975F1-FE78-477D-841A-82425563E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949" y="3265143"/>
            <a:ext cx="2381689" cy="310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75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dirty="0"/>
              <a:t>差分机</a:t>
            </a:r>
            <a:r>
              <a:rPr lang="zh-CN" altLang="en-US" sz="2000" dirty="0"/>
              <a:t>（</a:t>
            </a:r>
            <a:r>
              <a:rPr lang="en-US" altLang="zh-CN" sz="2000" dirty="0"/>
              <a:t>Difference Engine</a:t>
            </a:r>
            <a:r>
              <a:rPr lang="zh-CN" altLang="en-US" sz="2000" dirty="0"/>
              <a:t>）</a:t>
            </a:r>
            <a:r>
              <a:rPr lang="zh-CN" altLang="en-US" dirty="0"/>
              <a:t>、分析仪</a:t>
            </a:r>
            <a:r>
              <a:rPr lang="zh-CN" altLang="en-US" sz="2000" dirty="0"/>
              <a:t>（</a:t>
            </a:r>
            <a:r>
              <a:rPr lang="en-US" altLang="zh-CN" sz="2000" dirty="0"/>
              <a:t>Analytical Engine</a:t>
            </a:r>
            <a:r>
              <a:rPr lang="zh-CN" altLang="en-US" sz="2000" dirty="0"/>
              <a:t>）</a:t>
            </a:r>
            <a:endParaRPr lang="en-US" altLang="zh-CN" dirty="0"/>
          </a:p>
        </p:txBody>
      </p:sp>
      <p:sp>
        <p:nvSpPr>
          <p:cNvPr id="41987" name="Rectangle 3"/>
          <p:cNvSpPr>
            <a:spLocks noGrp="1" noChangeArrowheads="1"/>
          </p:cNvSpPr>
          <p:nvPr>
            <p:ph type="body" idx="1"/>
          </p:nvPr>
        </p:nvSpPr>
        <p:spPr>
          <a:xfrm>
            <a:off x="439615" y="1433016"/>
            <a:ext cx="8784772" cy="4932616"/>
          </a:xfrm>
        </p:spPr>
        <p:txBody>
          <a:bodyPr/>
          <a:lstStyle/>
          <a:p>
            <a:r>
              <a:rPr lang="en-US" altLang="zh-CN" dirty="0"/>
              <a:t>1822</a:t>
            </a:r>
            <a:r>
              <a:rPr lang="zh-CN" altLang="en-US" dirty="0"/>
              <a:t>年，英国文学家、数学家、哲学家、机械工程师查尔斯 </a:t>
            </a:r>
            <a:r>
              <a:rPr lang="en-US" altLang="zh-CN" dirty="0"/>
              <a:t>· </a:t>
            </a:r>
            <a:r>
              <a:rPr lang="zh-CN" altLang="en-US" dirty="0"/>
              <a:t>巴贝奇提出了一种新型机械装置“差分机”。</a:t>
            </a:r>
            <a:endParaRPr lang="en-US" altLang="zh-CN" dirty="0"/>
          </a:p>
          <a:p>
            <a:r>
              <a:rPr lang="zh-CN" altLang="en-US" dirty="0"/>
              <a:t>把函数表的复杂算式转化为差分运算，用简单的加法代替平方运算。</a:t>
            </a:r>
            <a:endParaRPr lang="en-US" altLang="zh-CN" dirty="0"/>
          </a:p>
          <a:p>
            <a:r>
              <a:rPr lang="en-US" altLang="zh-CN" dirty="0"/>
              <a:t>1823</a:t>
            </a:r>
            <a:r>
              <a:rPr lang="zh-CN" altLang="en-US" dirty="0"/>
              <a:t>年开始建造差分机，试图制造和组装</a:t>
            </a:r>
            <a:r>
              <a:rPr lang="en-US" altLang="zh-CN" dirty="0"/>
              <a:t>25,000 </a:t>
            </a:r>
            <a:r>
              <a:rPr lang="zh-CN" altLang="en-US" dirty="0"/>
              <a:t>个零件，总重近</a:t>
            </a:r>
            <a:r>
              <a:rPr lang="en-US" altLang="zh-CN" dirty="0"/>
              <a:t>15</a:t>
            </a:r>
            <a:r>
              <a:rPr lang="zh-CN" altLang="en-US" dirty="0"/>
              <a:t>吨。</a:t>
            </a:r>
            <a:endParaRPr lang="en-US" altLang="zh-CN" dirty="0"/>
          </a:p>
          <a:p>
            <a:endParaRPr lang="en-US" altLang="zh-CN" dirty="0"/>
          </a:p>
          <a:p>
            <a:endParaRPr lang="en-US" altLang="zh-CN" dirty="0"/>
          </a:p>
        </p:txBody>
      </p:sp>
      <p:pic>
        <p:nvPicPr>
          <p:cNvPr id="12294" name="Picture 2" descr="http://www.techcn.com.cn/uploads/200905/1243097217HmMN8YE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49" y="683178"/>
            <a:ext cx="1934598" cy="2291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descr="cdfe72815700a6c1bc3e1e0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80165" y="3836190"/>
            <a:ext cx="2861186" cy="242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descr="61183b2dabd7962d359bf73c.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1322" y="3836190"/>
            <a:ext cx="3234042" cy="242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9B5AA64D-4EBA-478F-8436-2756958C6130}"/>
              </a:ext>
            </a:extLst>
          </p:cNvPr>
          <p:cNvSpPr txBox="1"/>
          <p:nvPr/>
        </p:nvSpPr>
        <p:spPr>
          <a:xfrm>
            <a:off x="9224387" y="2955759"/>
            <a:ext cx="2563522" cy="584775"/>
          </a:xfrm>
          <a:prstGeom prst="rect">
            <a:avLst/>
          </a:prstGeom>
          <a:noFill/>
        </p:spPr>
        <p:txBody>
          <a:bodyPr wrap="none" rtlCol="0">
            <a:spAutoFit/>
          </a:bodyPr>
          <a:lstStyle/>
          <a:p>
            <a:pPr algn="ctr"/>
            <a:r>
              <a:rPr lang="en-US" altLang="zh-CN" sz="1600" dirty="0"/>
              <a:t>Charles Babbage</a:t>
            </a:r>
          </a:p>
          <a:p>
            <a:pPr algn="ctr"/>
            <a:r>
              <a:rPr lang="en-US" altLang="zh-CN" sz="1600" dirty="0"/>
              <a:t>Dec 26, 1791—Oct 18, 1871</a:t>
            </a:r>
            <a:endParaRPr lang="zh-CN" altLang="en-US" sz="1600" dirty="0"/>
          </a:p>
        </p:txBody>
      </p:sp>
      <p:sp>
        <p:nvSpPr>
          <p:cNvPr id="11" name="Rectangle 3">
            <a:extLst>
              <a:ext uri="{FF2B5EF4-FFF2-40B4-BE49-F238E27FC236}">
                <a16:creationId xmlns:a16="http://schemas.microsoft.com/office/drawing/2014/main" id="{105AB798-B4EB-455B-A63C-07F24C25A8DC}"/>
              </a:ext>
            </a:extLst>
          </p:cNvPr>
          <p:cNvSpPr txBox="1">
            <a:spLocks noChangeArrowheads="1"/>
          </p:cNvSpPr>
          <p:nvPr/>
        </p:nvSpPr>
        <p:spPr>
          <a:xfrm>
            <a:off x="7385474" y="3728381"/>
            <a:ext cx="4402435" cy="2637251"/>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在差分机的建造期间巴贝奇构想了一个更复杂的机器</a:t>
            </a:r>
            <a:r>
              <a:rPr lang="en-US" altLang="zh-CN" dirty="0"/>
              <a:t>——</a:t>
            </a:r>
            <a:r>
              <a:rPr lang="zh-CN" altLang="en-US" dirty="0"/>
              <a:t>分析机。</a:t>
            </a:r>
            <a:endParaRPr lang="en-US" altLang="zh-CN" dirty="0"/>
          </a:p>
          <a:p>
            <a:r>
              <a:rPr lang="zh-CN" altLang="en-US" dirty="0"/>
              <a:t>分析机是“通用计算机”。</a:t>
            </a:r>
            <a:endParaRPr lang="en-US" altLang="zh-CN" dirty="0"/>
          </a:p>
          <a:p>
            <a:r>
              <a:rPr lang="zh-CN" altLang="en-US" dirty="0"/>
              <a:t>到</a:t>
            </a:r>
            <a:r>
              <a:rPr lang="en-US" altLang="zh-CN" dirty="0"/>
              <a:t>1842</a:t>
            </a:r>
            <a:r>
              <a:rPr lang="zh-CN" altLang="en-US" dirty="0"/>
              <a:t>年，政府宣布停止对巴贝奇的一切资助。</a:t>
            </a:r>
            <a:endParaRPr lang="en-US" altLang="zh-CN" dirty="0"/>
          </a:p>
          <a:p>
            <a:endParaRPr lang="en-US" altLang="zh-CN" dirty="0"/>
          </a:p>
        </p:txBody>
      </p:sp>
    </p:spTree>
    <p:extLst>
      <p:ext uri="{BB962C8B-B14F-4D97-AF65-F5344CB8AC3E}">
        <p14:creationId xmlns:p14="http://schemas.microsoft.com/office/powerpoint/2010/main" val="336931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4EEDC-1C33-4777-AD8F-95D88A005BFA}"/>
              </a:ext>
            </a:extLst>
          </p:cNvPr>
          <p:cNvSpPr>
            <a:spLocks noGrp="1"/>
          </p:cNvSpPr>
          <p:nvPr>
            <p:ph type="title"/>
          </p:nvPr>
        </p:nvSpPr>
        <p:spPr/>
        <p:txBody>
          <a:bodyPr/>
          <a:lstStyle/>
          <a:p>
            <a:r>
              <a:rPr lang="zh-CN" altLang="en-US"/>
              <a:t>第一位程序员</a:t>
            </a:r>
            <a:endParaRPr lang="zh-CN" altLang="en-US" dirty="0"/>
          </a:p>
        </p:txBody>
      </p:sp>
      <p:sp>
        <p:nvSpPr>
          <p:cNvPr id="3" name="内容占位符 2">
            <a:extLst>
              <a:ext uri="{FF2B5EF4-FFF2-40B4-BE49-F238E27FC236}">
                <a16:creationId xmlns:a16="http://schemas.microsoft.com/office/drawing/2014/main" id="{53CE010E-95A7-42D2-9BD9-DAB69A1B9043}"/>
              </a:ext>
            </a:extLst>
          </p:cNvPr>
          <p:cNvSpPr>
            <a:spLocks noGrp="1"/>
          </p:cNvSpPr>
          <p:nvPr>
            <p:ph idx="1"/>
          </p:nvPr>
        </p:nvSpPr>
        <p:spPr>
          <a:xfrm>
            <a:off x="439615" y="1433016"/>
            <a:ext cx="7629211" cy="3691643"/>
          </a:xfrm>
        </p:spPr>
        <p:txBody>
          <a:bodyPr/>
          <a:lstStyle/>
          <a:p>
            <a:r>
              <a:rPr lang="zh-CN" altLang="en-US" dirty="0"/>
              <a:t>英国著名诗人拜伦的女儿</a:t>
            </a:r>
            <a:r>
              <a:rPr lang="zh-CN" altLang="en-US" dirty="0">
                <a:solidFill>
                  <a:srgbClr val="0070C0"/>
                </a:solidFill>
              </a:rPr>
              <a:t>阿达 </a:t>
            </a:r>
            <a:r>
              <a:rPr lang="en-US" altLang="zh-CN" dirty="0">
                <a:solidFill>
                  <a:srgbClr val="0070C0"/>
                </a:solidFill>
              </a:rPr>
              <a:t>· </a:t>
            </a:r>
            <a:r>
              <a:rPr lang="zh-CN" altLang="en-US" dirty="0">
                <a:solidFill>
                  <a:srgbClr val="0070C0"/>
                </a:solidFill>
              </a:rPr>
              <a:t>洛芙莱斯</a:t>
            </a:r>
            <a:r>
              <a:rPr lang="zh-CN" altLang="en-US" sz="1800" dirty="0"/>
              <a:t>（</a:t>
            </a:r>
            <a:r>
              <a:rPr lang="en-US" altLang="zh-CN" sz="1800" dirty="0"/>
              <a:t>Augusta Ada King</a:t>
            </a:r>
            <a:r>
              <a:rPr lang="zh-CN" altLang="en-US" sz="1800" dirty="0"/>
              <a:t>，</a:t>
            </a:r>
            <a:r>
              <a:rPr lang="en-US" altLang="zh-CN" sz="1800" dirty="0"/>
              <a:t>Countess of Lovelace</a:t>
            </a:r>
            <a:r>
              <a:rPr lang="zh-CN" altLang="en-US" sz="1800" dirty="0"/>
              <a:t>）</a:t>
            </a:r>
            <a:r>
              <a:rPr lang="zh-CN" altLang="en-US" dirty="0"/>
              <a:t>曾设计了巴贝其分析机上解伯努利方程的一个程序。</a:t>
            </a:r>
          </a:p>
          <a:p>
            <a:r>
              <a:rPr lang="zh-CN" altLang="en-US" dirty="0"/>
              <a:t>她创造了子程序、循环的概念。</a:t>
            </a:r>
          </a:p>
          <a:p>
            <a:r>
              <a:rPr lang="zh-CN" altLang="en-US" dirty="0"/>
              <a:t>后来美国国防部开发了一种面向对象的高级编程语言，为了纪念这位计算机软件的开山之祖，美国国防部将这种语言命名为</a:t>
            </a:r>
            <a:r>
              <a:rPr lang="en-US" altLang="zh-CN" dirty="0"/>
              <a:t>ADA</a:t>
            </a:r>
            <a:r>
              <a:rPr lang="zh-CN" altLang="en-US" dirty="0"/>
              <a:t>（爱达）。</a:t>
            </a:r>
          </a:p>
          <a:p>
            <a:endParaRPr lang="zh-CN" altLang="en-US" dirty="0"/>
          </a:p>
        </p:txBody>
      </p:sp>
      <p:pic>
        <p:nvPicPr>
          <p:cNvPr id="4" name="内容占位符 4" descr="01300000342361124819095905385_s.jpg">
            <a:extLst>
              <a:ext uri="{FF2B5EF4-FFF2-40B4-BE49-F238E27FC236}">
                <a16:creationId xmlns:a16="http://schemas.microsoft.com/office/drawing/2014/main" id="{7DE94C77-A9B4-450F-B121-6B11CB86AA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61752" y="1067447"/>
            <a:ext cx="2186409" cy="348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DED6CF54-2343-4636-A20E-587D0EBE53E6}"/>
              </a:ext>
            </a:extLst>
          </p:cNvPr>
          <p:cNvSpPr txBox="1"/>
          <p:nvPr/>
        </p:nvSpPr>
        <p:spPr>
          <a:xfrm>
            <a:off x="8301385" y="4630974"/>
            <a:ext cx="2907141" cy="646331"/>
          </a:xfrm>
          <a:prstGeom prst="rect">
            <a:avLst/>
          </a:prstGeom>
          <a:noFill/>
        </p:spPr>
        <p:txBody>
          <a:bodyPr wrap="none" rtlCol="0">
            <a:spAutoFit/>
          </a:bodyPr>
          <a:lstStyle/>
          <a:p>
            <a:pPr algn="ctr"/>
            <a:r>
              <a:rPr lang="en-US" altLang="zh-CN" dirty="0"/>
              <a:t>Ada Lovelace</a:t>
            </a:r>
          </a:p>
          <a:p>
            <a:pPr algn="ctr"/>
            <a:r>
              <a:rPr lang="pt-BR" altLang="zh-CN" dirty="0"/>
              <a:t>Dec 10, 1815</a:t>
            </a:r>
            <a:r>
              <a:rPr lang="en-US" altLang="zh-CN" dirty="0"/>
              <a:t>—</a:t>
            </a:r>
            <a:r>
              <a:rPr lang="pt-BR" altLang="zh-CN" dirty="0"/>
              <a:t>Nov 27, 1852</a:t>
            </a:r>
            <a:endParaRPr lang="zh-CN" altLang="en-US" dirty="0"/>
          </a:p>
        </p:txBody>
      </p:sp>
    </p:spTree>
    <p:extLst>
      <p:ext uri="{BB962C8B-B14F-4D97-AF65-F5344CB8AC3E}">
        <p14:creationId xmlns:p14="http://schemas.microsoft.com/office/powerpoint/2010/main" val="106502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w="19050">
          <a:solidFill>
            <a:schemeClr val="tx1">
              <a:lumMod val="75000"/>
              <a:lumOff val="2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32859</TotalTime>
  <Words>4691</Words>
  <Application>Microsoft Office PowerPoint</Application>
  <PresentationFormat>宽屏</PresentationFormat>
  <Paragraphs>671</Paragraphs>
  <Slides>54</Slides>
  <Notes>19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68" baseType="lpstr">
      <vt:lpstr>微软雅黑</vt:lpstr>
      <vt:lpstr>Times New Roman</vt:lpstr>
      <vt:lpstr>Calibri</vt:lpstr>
      <vt:lpstr>Arial</vt:lpstr>
      <vt:lpstr>微软雅黑 Light</vt:lpstr>
      <vt:lpstr>Georgia</vt:lpstr>
      <vt:lpstr>Wingdings</vt:lpstr>
      <vt:lpstr>Courier New</vt:lpstr>
      <vt:lpstr>Brush Script MT</vt:lpstr>
      <vt:lpstr>Franklin Gothic Book</vt:lpstr>
      <vt:lpstr>华文琥珀</vt:lpstr>
      <vt:lpstr>Office 主题​​</vt:lpstr>
      <vt:lpstr>Visio</vt:lpstr>
      <vt:lpstr>Equation</vt:lpstr>
      <vt:lpstr>PowerPoint 演示文稿</vt:lpstr>
      <vt:lpstr>知识图谱</vt:lpstr>
      <vt:lpstr>内容提要</vt:lpstr>
      <vt:lpstr>早期的计算设备</vt:lpstr>
      <vt:lpstr>帕斯卡计算器</vt:lpstr>
      <vt:lpstr>莱布尼茨步进计算器（Stepped Reckoner）</vt:lpstr>
      <vt:lpstr>“可编程”的提花编织机</vt:lpstr>
      <vt:lpstr>差分机（Difference Engine）、分析仪（Analytical Engine）</vt:lpstr>
      <vt:lpstr>第一位程序员</vt:lpstr>
      <vt:lpstr>PowerPoint 演示文稿</vt:lpstr>
      <vt:lpstr>现代计算机的鼻祖</vt:lpstr>
      <vt:lpstr>电动制表机</vt:lpstr>
      <vt:lpstr>首台自动按序控制计算器</vt:lpstr>
      <vt:lpstr>可计算性理论</vt:lpstr>
      <vt:lpstr>图灵机</vt:lpstr>
      <vt:lpstr>例：用图灵机完成逻辑“非”操作</vt:lpstr>
      <vt:lpstr>图灵机的意义</vt:lpstr>
      <vt:lpstr> 阿塔纳索夫-贝瑞计算机（Atanasoff–Berry Computer，简称ABC计算机）</vt:lpstr>
      <vt:lpstr>ENIAC (Electronic Numerical Integrator and Computer，埃尼阿克)  </vt:lpstr>
      <vt:lpstr>冯·诺依曼计算机体系结构</vt:lpstr>
      <vt:lpstr>冯·诺依曼机</vt:lpstr>
      <vt:lpstr>中国第一台数字电子计算机（103机）</vt:lpstr>
      <vt:lpstr>世界上第一台晶体管计算机</vt:lpstr>
      <vt:lpstr>中国第一台晶体管计算机（441-B机）</vt:lpstr>
      <vt:lpstr>109乙机</vt:lpstr>
      <vt:lpstr>Intel 微处理器</vt:lpstr>
      <vt:lpstr>龙芯一号</vt:lpstr>
      <vt:lpstr>电子计算机的发展</vt:lpstr>
      <vt:lpstr>内容提要</vt:lpstr>
      <vt:lpstr>微处理器结构</vt:lpstr>
      <vt:lpstr>微处理器的一般结构</vt:lpstr>
      <vt:lpstr>控制单元 (Control Unit)</vt:lpstr>
      <vt:lpstr>数据通路 (Data Path)</vt:lpstr>
      <vt:lpstr>接口</vt:lpstr>
      <vt:lpstr>总线接口、三态门</vt:lpstr>
      <vt:lpstr>专用微处理器数据通路设计示例</vt:lpstr>
      <vt:lpstr>专用微处理器数据通路设计示例</vt:lpstr>
      <vt:lpstr>控制单元设计</vt:lpstr>
      <vt:lpstr>控制字（状态机的输出是一个需要重点关注的问题）</vt:lpstr>
      <vt:lpstr>控制单元设计步骤 (1)</vt:lpstr>
      <vt:lpstr>控制单元设计步骤 (2)</vt:lpstr>
      <vt:lpstr>控制单元设计步骤 (3)</vt:lpstr>
      <vt:lpstr>完整的专用微处理器电路</vt:lpstr>
      <vt:lpstr>微机硬件系统结构图</vt:lpstr>
      <vt:lpstr>存储器</vt:lpstr>
      <vt:lpstr>内容提要</vt:lpstr>
      <vt:lpstr>硬件与软件</vt:lpstr>
      <vt:lpstr>通用微处理器工作流程</vt:lpstr>
      <vt:lpstr>指令执行过程</vt:lpstr>
      <vt:lpstr>指令执行过程 (取指/译码/执行)</vt:lpstr>
      <vt:lpstr>计算机语言</vt:lpstr>
      <vt:lpstr>通用微处理器示例程序</vt:lpstr>
      <vt:lpstr>4.3 知识点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XM</dc:creator>
  <cp:lastModifiedBy>Wei Ma</cp:lastModifiedBy>
  <cp:revision>1293</cp:revision>
  <cp:lastPrinted>2015-09-13T13:07:31Z</cp:lastPrinted>
  <dcterms:created xsi:type="dcterms:W3CDTF">2012-01-19T22:55:48Z</dcterms:created>
  <dcterms:modified xsi:type="dcterms:W3CDTF">2022-03-29T01:09:52Z</dcterms:modified>
</cp:coreProperties>
</file>